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2"/>
    <p:sldId id="257" r:id="rId3"/>
    <p:sldId id="263" r:id="rId4"/>
    <p:sldId id="258" r:id="rId5"/>
    <p:sldId id="273" r:id="rId6"/>
    <p:sldId id="2076139155" r:id="rId7"/>
    <p:sldId id="2076139118" r:id="rId8"/>
    <p:sldId id="2076139156" r:id="rId9"/>
    <p:sldId id="2076139157" r:id="rId10"/>
    <p:sldId id="2076139158" r:id="rId11"/>
    <p:sldId id="2076139159" r:id="rId12"/>
    <p:sldId id="2076139160" r:id="rId13"/>
    <p:sldId id="2076139161" r:id="rId14"/>
    <p:sldId id="2076139162" r:id="rId15"/>
    <p:sldId id="2076139163" r:id="rId16"/>
    <p:sldId id="2076139164" r:id="rId17"/>
    <p:sldId id="2076139165" r:id="rId18"/>
    <p:sldId id="2076139166" r:id="rId19"/>
    <p:sldId id="2076139167" r:id="rId20"/>
    <p:sldId id="2076139168" r:id="rId21"/>
    <p:sldId id="2076139169" r:id="rId22"/>
    <p:sldId id="2076139170" r:id="rId23"/>
    <p:sldId id="2076139171" r:id="rId24"/>
    <p:sldId id="2076139172" r:id="rId25"/>
    <p:sldId id="2076139173" r:id="rId26"/>
    <p:sldId id="2076139174" r:id="rId27"/>
    <p:sldId id="2076139175" r:id="rId28"/>
    <p:sldId id="2076139176" r:id="rId29"/>
    <p:sldId id="2076139177" r:id="rId30"/>
    <p:sldId id="2076139178" r:id="rId31"/>
    <p:sldId id="2076139179" r:id="rId32"/>
    <p:sldId id="2076139180" r:id="rId33"/>
    <p:sldId id="2076139182" r:id="rId34"/>
    <p:sldId id="2076139181" r:id="rId35"/>
    <p:sldId id="2076139183" r:id="rId36"/>
    <p:sldId id="2076139184" r:id="rId37"/>
    <p:sldId id="2076139185" r:id="rId38"/>
    <p:sldId id="2076139186" r:id="rId39"/>
    <p:sldId id="2076139187" r:id="rId40"/>
    <p:sldId id="2076139188" r:id="rId41"/>
    <p:sldId id="2076139189" r:id="rId42"/>
    <p:sldId id="2076139190" r:id="rId43"/>
    <p:sldId id="2076139191" r:id="rId44"/>
    <p:sldId id="2076139194" r:id="rId45"/>
    <p:sldId id="2076139193" r:id="rId46"/>
    <p:sldId id="2076139195" r:id="rId47"/>
    <p:sldId id="2076139196" r:id="rId48"/>
    <p:sldId id="2076139197" r:id="rId49"/>
    <p:sldId id="2076139198" r:id="rId50"/>
    <p:sldId id="2076139199" r:id="rId51"/>
    <p:sldId id="2076139200" r:id="rId52"/>
    <p:sldId id="2076139201" r:id="rId53"/>
    <p:sldId id="2076139202" r:id="rId54"/>
    <p:sldId id="264" r:id="rId55"/>
    <p:sldId id="269" r:id="rId56"/>
    <p:sldId id="270"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480"/>
    <a:srgbClr val="01717E"/>
    <a:srgbClr val="017C84"/>
    <a:srgbClr val="51ADB7"/>
    <a:srgbClr val="014D53"/>
    <a:srgbClr val="007684"/>
    <a:srgbClr val="222222"/>
    <a:srgbClr val="EEF7F8"/>
    <a:srgbClr val="F7FBFB"/>
    <a:srgbClr val="F2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6400" autoAdjust="0"/>
  </p:normalViewPr>
  <p:slideViewPr>
    <p:cSldViewPr snapToGrid="0">
      <p:cViewPr varScale="1">
        <p:scale>
          <a:sx n="87" d="100"/>
          <a:sy n="87" d="100"/>
        </p:scale>
        <p:origin x="528" y="62"/>
      </p:cViewPr>
      <p:guideLst/>
    </p:cSldViewPr>
  </p:slideViewPr>
  <p:outlineViewPr>
    <p:cViewPr>
      <p:scale>
        <a:sx n="33" d="100"/>
        <a:sy n="33" d="100"/>
      </p:scale>
      <p:origin x="0" y="-752"/>
    </p:cViewPr>
  </p:outlineViewPr>
  <p:notesTextViewPr>
    <p:cViewPr>
      <p:scale>
        <a:sx n="1" d="1"/>
        <a:sy n="1" d="1"/>
      </p:scale>
      <p:origin x="0" y="0"/>
    </p:cViewPr>
  </p:notesTextViewPr>
  <p:sorterViewPr>
    <p:cViewPr varScale="1">
      <p:scale>
        <a:sx n="100" d="100"/>
        <a:sy n="100" d="100"/>
      </p:scale>
      <p:origin x="0" y="-972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2024/6/23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10</a:t>
            </a:fld>
            <a:endParaRPr lang="zh-CN" altLang="en-US"/>
          </a:p>
        </p:txBody>
      </p:sp>
    </p:spTree>
    <p:extLst>
      <p:ext uri="{BB962C8B-B14F-4D97-AF65-F5344CB8AC3E}">
        <p14:creationId xmlns:p14="http://schemas.microsoft.com/office/powerpoint/2010/main" val="3881970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11</a:t>
            </a:fld>
            <a:endParaRPr lang="zh-CN" altLang="en-US"/>
          </a:p>
        </p:txBody>
      </p:sp>
    </p:spTree>
    <p:extLst>
      <p:ext uri="{BB962C8B-B14F-4D97-AF65-F5344CB8AC3E}">
        <p14:creationId xmlns:p14="http://schemas.microsoft.com/office/powerpoint/2010/main" val="3880090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12</a:t>
            </a:fld>
            <a:endParaRPr lang="zh-CN" altLang="en-US"/>
          </a:p>
        </p:txBody>
      </p:sp>
    </p:spTree>
    <p:extLst>
      <p:ext uri="{BB962C8B-B14F-4D97-AF65-F5344CB8AC3E}">
        <p14:creationId xmlns:p14="http://schemas.microsoft.com/office/powerpoint/2010/main" val="628617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13</a:t>
            </a:fld>
            <a:endParaRPr lang="zh-CN" altLang="en-US"/>
          </a:p>
        </p:txBody>
      </p:sp>
    </p:spTree>
    <p:extLst>
      <p:ext uri="{BB962C8B-B14F-4D97-AF65-F5344CB8AC3E}">
        <p14:creationId xmlns:p14="http://schemas.microsoft.com/office/powerpoint/2010/main" val="2031536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14</a:t>
            </a:fld>
            <a:endParaRPr lang="zh-CN" altLang="en-US"/>
          </a:p>
        </p:txBody>
      </p:sp>
    </p:spTree>
    <p:extLst>
      <p:ext uri="{BB962C8B-B14F-4D97-AF65-F5344CB8AC3E}">
        <p14:creationId xmlns:p14="http://schemas.microsoft.com/office/powerpoint/2010/main" val="1212471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15</a:t>
            </a:fld>
            <a:endParaRPr lang="zh-CN" altLang="en-US"/>
          </a:p>
        </p:txBody>
      </p:sp>
    </p:spTree>
    <p:extLst>
      <p:ext uri="{BB962C8B-B14F-4D97-AF65-F5344CB8AC3E}">
        <p14:creationId xmlns:p14="http://schemas.microsoft.com/office/powerpoint/2010/main" val="47112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16</a:t>
            </a:fld>
            <a:endParaRPr lang="zh-CN" altLang="en-US"/>
          </a:p>
        </p:txBody>
      </p:sp>
    </p:spTree>
    <p:extLst>
      <p:ext uri="{BB962C8B-B14F-4D97-AF65-F5344CB8AC3E}">
        <p14:creationId xmlns:p14="http://schemas.microsoft.com/office/powerpoint/2010/main" val="1948532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17</a:t>
            </a:fld>
            <a:endParaRPr lang="zh-CN" altLang="en-US"/>
          </a:p>
        </p:txBody>
      </p:sp>
    </p:spTree>
    <p:extLst>
      <p:ext uri="{BB962C8B-B14F-4D97-AF65-F5344CB8AC3E}">
        <p14:creationId xmlns:p14="http://schemas.microsoft.com/office/powerpoint/2010/main" val="95014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18</a:t>
            </a:fld>
            <a:endParaRPr lang="zh-CN" altLang="en-US"/>
          </a:p>
        </p:txBody>
      </p:sp>
    </p:spTree>
    <p:extLst>
      <p:ext uri="{BB962C8B-B14F-4D97-AF65-F5344CB8AC3E}">
        <p14:creationId xmlns:p14="http://schemas.microsoft.com/office/powerpoint/2010/main" val="880492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19</a:t>
            </a:fld>
            <a:endParaRPr lang="zh-CN" altLang="en-US"/>
          </a:p>
        </p:txBody>
      </p:sp>
    </p:spTree>
    <p:extLst>
      <p:ext uri="{BB962C8B-B14F-4D97-AF65-F5344CB8AC3E}">
        <p14:creationId xmlns:p14="http://schemas.microsoft.com/office/powerpoint/2010/main" val="30728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20</a:t>
            </a:fld>
            <a:endParaRPr lang="zh-CN" altLang="en-US"/>
          </a:p>
        </p:txBody>
      </p:sp>
    </p:spTree>
    <p:extLst>
      <p:ext uri="{BB962C8B-B14F-4D97-AF65-F5344CB8AC3E}">
        <p14:creationId xmlns:p14="http://schemas.microsoft.com/office/powerpoint/2010/main" val="4155227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21</a:t>
            </a:fld>
            <a:endParaRPr lang="zh-CN" altLang="en-US"/>
          </a:p>
        </p:txBody>
      </p:sp>
    </p:spTree>
    <p:extLst>
      <p:ext uri="{BB962C8B-B14F-4D97-AF65-F5344CB8AC3E}">
        <p14:creationId xmlns:p14="http://schemas.microsoft.com/office/powerpoint/2010/main" val="2762858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22</a:t>
            </a:fld>
            <a:endParaRPr lang="zh-CN" altLang="en-US"/>
          </a:p>
        </p:txBody>
      </p:sp>
    </p:spTree>
    <p:extLst>
      <p:ext uri="{BB962C8B-B14F-4D97-AF65-F5344CB8AC3E}">
        <p14:creationId xmlns:p14="http://schemas.microsoft.com/office/powerpoint/2010/main" val="353449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23</a:t>
            </a:fld>
            <a:endParaRPr lang="zh-CN" altLang="en-US"/>
          </a:p>
        </p:txBody>
      </p:sp>
    </p:spTree>
    <p:extLst>
      <p:ext uri="{BB962C8B-B14F-4D97-AF65-F5344CB8AC3E}">
        <p14:creationId xmlns:p14="http://schemas.microsoft.com/office/powerpoint/2010/main" val="4105612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24</a:t>
            </a:fld>
            <a:endParaRPr lang="zh-CN" altLang="en-US"/>
          </a:p>
        </p:txBody>
      </p:sp>
    </p:spTree>
    <p:extLst>
      <p:ext uri="{BB962C8B-B14F-4D97-AF65-F5344CB8AC3E}">
        <p14:creationId xmlns:p14="http://schemas.microsoft.com/office/powerpoint/2010/main" val="2803121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25</a:t>
            </a:fld>
            <a:endParaRPr lang="zh-CN" altLang="en-US"/>
          </a:p>
        </p:txBody>
      </p:sp>
    </p:spTree>
    <p:extLst>
      <p:ext uri="{BB962C8B-B14F-4D97-AF65-F5344CB8AC3E}">
        <p14:creationId xmlns:p14="http://schemas.microsoft.com/office/powerpoint/2010/main" val="1167869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26</a:t>
            </a:fld>
            <a:endParaRPr lang="zh-CN" altLang="en-US"/>
          </a:p>
        </p:txBody>
      </p:sp>
    </p:spTree>
    <p:extLst>
      <p:ext uri="{BB962C8B-B14F-4D97-AF65-F5344CB8AC3E}">
        <p14:creationId xmlns:p14="http://schemas.microsoft.com/office/powerpoint/2010/main" val="563866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27</a:t>
            </a:fld>
            <a:endParaRPr lang="zh-CN" altLang="en-US"/>
          </a:p>
        </p:txBody>
      </p:sp>
    </p:spTree>
    <p:extLst>
      <p:ext uri="{BB962C8B-B14F-4D97-AF65-F5344CB8AC3E}">
        <p14:creationId xmlns:p14="http://schemas.microsoft.com/office/powerpoint/2010/main" val="421694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28</a:t>
            </a:fld>
            <a:endParaRPr lang="zh-CN" altLang="en-US"/>
          </a:p>
        </p:txBody>
      </p:sp>
    </p:spTree>
    <p:extLst>
      <p:ext uri="{BB962C8B-B14F-4D97-AF65-F5344CB8AC3E}">
        <p14:creationId xmlns:p14="http://schemas.microsoft.com/office/powerpoint/2010/main" val="2471756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29</a:t>
            </a:fld>
            <a:endParaRPr lang="zh-CN" altLang="en-US"/>
          </a:p>
        </p:txBody>
      </p:sp>
    </p:spTree>
    <p:extLst>
      <p:ext uri="{BB962C8B-B14F-4D97-AF65-F5344CB8AC3E}">
        <p14:creationId xmlns:p14="http://schemas.microsoft.com/office/powerpoint/2010/main" val="393472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30</a:t>
            </a:fld>
            <a:endParaRPr lang="zh-CN" altLang="en-US"/>
          </a:p>
        </p:txBody>
      </p:sp>
    </p:spTree>
    <p:extLst>
      <p:ext uri="{BB962C8B-B14F-4D97-AF65-F5344CB8AC3E}">
        <p14:creationId xmlns:p14="http://schemas.microsoft.com/office/powerpoint/2010/main" val="2416869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31</a:t>
            </a:fld>
            <a:endParaRPr lang="zh-CN" altLang="en-US"/>
          </a:p>
        </p:txBody>
      </p:sp>
    </p:spTree>
    <p:extLst>
      <p:ext uri="{BB962C8B-B14F-4D97-AF65-F5344CB8AC3E}">
        <p14:creationId xmlns:p14="http://schemas.microsoft.com/office/powerpoint/2010/main" val="2964650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32</a:t>
            </a:fld>
            <a:endParaRPr lang="zh-CN" altLang="en-US"/>
          </a:p>
        </p:txBody>
      </p:sp>
    </p:spTree>
    <p:extLst>
      <p:ext uri="{BB962C8B-B14F-4D97-AF65-F5344CB8AC3E}">
        <p14:creationId xmlns:p14="http://schemas.microsoft.com/office/powerpoint/2010/main" val="497975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33</a:t>
            </a:fld>
            <a:endParaRPr lang="zh-CN" altLang="en-US"/>
          </a:p>
        </p:txBody>
      </p:sp>
    </p:spTree>
    <p:extLst>
      <p:ext uri="{BB962C8B-B14F-4D97-AF65-F5344CB8AC3E}">
        <p14:creationId xmlns:p14="http://schemas.microsoft.com/office/powerpoint/2010/main" val="3375484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34</a:t>
            </a:fld>
            <a:endParaRPr lang="zh-CN" altLang="en-US"/>
          </a:p>
        </p:txBody>
      </p:sp>
    </p:spTree>
    <p:extLst>
      <p:ext uri="{BB962C8B-B14F-4D97-AF65-F5344CB8AC3E}">
        <p14:creationId xmlns:p14="http://schemas.microsoft.com/office/powerpoint/2010/main" val="2877072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35</a:t>
            </a:fld>
            <a:endParaRPr lang="zh-CN" altLang="en-US"/>
          </a:p>
        </p:txBody>
      </p:sp>
    </p:spTree>
    <p:extLst>
      <p:ext uri="{BB962C8B-B14F-4D97-AF65-F5344CB8AC3E}">
        <p14:creationId xmlns:p14="http://schemas.microsoft.com/office/powerpoint/2010/main" val="3905337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36</a:t>
            </a:fld>
            <a:endParaRPr lang="zh-CN" altLang="en-US"/>
          </a:p>
        </p:txBody>
      </p:sp>
    </p:spTree>
    <p:extLst>
      <p:ext uri="{BB962C8B-B14F-4D97-AF65-F5344CB8AC3E}">
        <p14:creationId xmlns:p14="http://schemas.microsoft.com/office/powerpoint/2010/main" val="1810762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37</a:t>
            </a:fld>
            <a:endParaRPr lang="zh-CN" altLang="en-US"/>
          </a:p>
        </p:txBody>
      </p:sp>
    </p:spTree>
    <p:extLst>
      <p:ext uri="{BB962C8B-B14F-4D97-AF65-F5344CB8AC3E}">
        <p14:creationId xmlns:p14="http://schemas.microsoft.com/office/powerpoint/2010/main" val="805904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38</a:t>
            </a:fld>
            <a:endParaRPr lang="zh-CN" altLang="en-US"/>
          </a:p>
        </p:txBody>
      </p:sp>
    </p:spTree>
    <p:extLst>
      <p:ext uri="{BB962C8B-B14F-4D97-AF65-F5344CB8AC3E}">
        <p14:creationId xmlns:p14="http://schemas.microsoft.com/office/powerpoint/2010/main" val="1791288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39</a:t>
            </a:fld>
            <a:endParaRPr lang="zh-CN" altLang="en-US"/>
          </a:p>
        </p:txBody>
      </p:sp>
    </p:spTree>
    <p:extLst>
      <p:ext uri="{BB962C8B-B14F-4D97-AF65-F5344CB8AC3E}">
        <p14:creationId xmlns:p14="http://schemas.microsoft.com/office/powerpoint/2010/main" val="220330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40</a:t>
            </a:fld>
            <a:endParaRPr lang="zh-CN" altLang="en-US"/>
          </a:p>
        </p:txBody>
      </p:sp>
    </p:spTree>
    <p:extLst>
      <p:ext uri="{BB962C8B-B14F-4D97-AF65-F5344CB8AC3E}">
        <p14:creationId xmlns:p14="http://schemas.microsoft.com/office/powerpoint/2010/main" val="2377072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41</a:t>
            </a:fld>
            <a:endParaRPr lang="zh-CN" altLang="en-US"/>
          </a:p>
        </p:txBody>
      </p:sp>
    </p:spTree>
    <p:extLst>
      <p:ext uri="{BB962C8B-B14F-4D97-AF65-F5344CB8AC3E}">
        <p14:creationId xmlns:p14="http://schemas.microsoft.com/office/powerpoint/2010/main" val="828560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42</a:t>
            </a:fld>
            <a:endParaRPr lang="zh-CN" altLang="en-US"/>
          </a:p>
        </p:txBody>
      </p:sp>
    </p:spTree>
    <p:extLst>
      <p:ext uri="{BB962C8B-B14F-4D97-AF65-F5344CB8AC3E}">
        <p14:creationId xmlns:p14="http://schemas.microsoft.com/office/powerpoint/2010/main" val="1065675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43</a:t>
            </a:fld>
            <a:endParaRPr lang="zh-CN" altLang="en-US"/>
          </a:p>
        </p:txBody>
      </p:sp>
    </p:spTree>
    <p:extLst>
      <p:ext uri="{BB962C8B-B14F-4D97-AF65-F5344CB8AC3E}">
        <p14:creationId xmlns:p14="http://schemas.microsoft.com/office/powerpoint/2010/main" val="41688504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44</a:t>
            </a:fld>
            <a:endParaRPr lang="zh-CN" altLang="en-US"/>
          </a:p>
        </p:txBody>
      </p:sp>
    </p:spTree>
    <p:extLst>
      <p:ext uri="{BB962C8B-B14F-4D97-AF65-F5344CB8AC3E}">
        <p14:creationId xmlns:p14="http://schemas.microsoft.com/office/powerpoint/2010/main" val="2021337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45</a:t>
            </a:fld>
            <a:endParaRPr lang="zh-CN" altLang="en-US"/>
          </a:p>
        </p:txBody>
      </p:sp>
    </p:spTree>
    <p:extLst>
      <p:ext uri="{BB962C8B-B14F-4D97-AF65-F5344CB8AC3E}">
        <p14:creationId xmlns:p14="http://schemas.microsoft.com/office/powerpoint/2010/main" val="4247356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46</a:t>
            </a:fld>
            <a:endParaRPr lang="zh-CN" altLang="en-US"/>
          </a:p>
        </p:txBody>
      </p:sp>
    </p:spTree>
    <p:extLst>
      <p:ext uri="{BB962C8B-B14F-4D97-AF65-F5344CB8AC3E}">
        <p14:creationId xmlns:p14="http://schemas.microsoft.com/office/powerpoint/2010/main" val="4012207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47</a:t>
            </a:fld>
            <a:endParaRPr lang="zh-CN" altLang="en-US"/>
          </a:p>
        </p:txBody>
      </p:sp>
    </p:spTree>
    <p:extLst>
      <p:ext uri="{BB962C8B-B14F-4D97-AF65-F5344CB8AC3E}">
        <p14:creationId xmlns:p14="http://schemas.microsoft.com/office/powerpoint/2010/main" val="57078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48</a:t>
            </a:fld>
            <a:endParaRPr lang="zh-CN" altLang="en-US"/>
          </a:p>
        </p:txBody>
      </p:sp>
    </p:spTree>
    <p:extLst>
      <p:ext uri="{BB962C8B-B14F-4D97-AF65-F5344CB8AC3E}">
        <p14:creationId xmlns:p14="http://schemas.microsoft.com/office/powerpoint/2010/main" val="12486728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49</a:t>
            </a:fld>
            <a:endParaRPr lang="zh-CN" altLang="en-US"/>
          </a:p>
        </p:txBody>
      </p:sp>
    </p:spTree>
    <p:extLst>
      <p:ext uri="{BB962C8B-B14F-4D97-AF65-F5344CB8AC3E}">
        <p14:creationId xmlns:p14="http://schemas.microsoft.com/office/powerpoint/2010/main" val="1319475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a:t>
            </a:fld>
            <a:endParaRPr lang="zh-CN" altLang="en-US"/>
          </a:p>
        </p:txBody>
      </p:sp>
    </p:spTree>
    <p:extLst>
      <p:ext uri="{BB962C8B-B14F-4D97-AF65-F5344CB8AC3E}">
        <p14:creationId xmlns:p14="http://schemas.microsoft.com/office/powerpoint/2010/main" val="15660134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50</a:t>
            </a:fld>
            <a:endParaRPr lang="zh-CN" altLang="en-US"/>
          </a:p>
        </p:txBody>
      </p:sp>
    </p:spTree>
    <p:extLst>
      <p:ext uri="{BB962C8B-B14F-4D97-AF65-F5344CB8AC3E}">
        <p14:creationId xmlns:p14="http://schemas.microsoft.com/office/powerpoint/2010/main" val="36479948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51</a:t>
            </a:fld>
            <a:endParaRPr lang="zh-CN" altLang="en-US"/>
          </a:p>
        </p:txBody>
      </p:sp>
    </p:spTree>
    <p:extLst>
      <p:ext uri="{BB962C8B-B14F-4D97-AF65-F5344CB8AC3E}">
        <p14:creationId xmlns:p14="http://schemas.microsoft.com/office/powerpoint/2010/main" val="1021798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52</a:t>
            </a:fld>
            <a:endParaRPr lang="zh-CN" altLang="en-US"/>
          </a:p>
        </p:txBody>
      </p:sp>
    </p:spTree>
    <p:extLst>
      <p:ext uri="{BB962C8B-B14F-4D97-AF65-F5344CB8AC3E}">
        <p14:creationId xmlns:p14="http://schemas.microsoft.com/office/powerpoint/2010/main" val="3201457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53</a:t>
            </a:fld>
            <a:endParaRPr lang="zh-CN" altLang="en-US"/>
          </a:p>
        </p:txBody>
      </p:sp>
    </p:spTree>
    <p:extLst>
      <p:ext uri="{BB962C8B-B14F-4D97-AF65-F5344CB8AC3E}">
        <p14:creationId xmlns:p14="http://schemas.microsoft.com/office/powerpoint/2010/main" val="3165987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56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a:t>
            </a:fld>
            <a:endParaRPr lang="zh-CN" altLang="en-US"/>
          </a:p>
        </p:txBody>
      </p:sp>
    </p:spTree>
    <p:extLst>
      <p:ext uri="{BB962C8B-B14F-4D97-AF65-F5344CB8AC3E}">
        <p14:creationId xmlns:p14="http://schemas.microsoft.com/office/powerpoint/2010/main" val="2940915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7</a:t>
            </a:fld>
            <a:endParaRPr lang="zh-CN" altLang="en-US"/>
          </a:p>
        </p:txBody>
      </p:sp>
    </p:spTree>
    <p:extLst>
      <p:ext uri="{BB962C8B-B14F-4D97-AF65-F5344CB8AC3E}">
        <p14:creationId xmlns:p14="http://schemas.microsoft.com/office/powerpoint/2010/main" val="2587350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8</a:t>
            </a:fld>
            <a:endParaRPr lang="zh-CN" altLang="en-US"/>
          </a:p>
        </p:txBody>
      </p:sp>
    </p:spTree>
    <p:extLst>
      <p:ext uri="{BB962C8B-B14F-4D97-AF65-F5344CB8AC3E}">
        <p14:creationId xmlns:p14="http://schemas.microsoft.com/office/powerpoint/2010/main" val="1395664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9</a:t>
            </a:fld>
            <a:endParaRPr lang="zh-CN" altLang="en-US"/>
          </a:p>
        </p:txBody>
      </p:sp>
    </p:spTree>
    <p:extLst>
      <p:ext uri="{BB962C8B-B14F-4D97-AF65-F5344CB8AC3E}">
        <p14:creationId xmlns:p14="http://schemas.microsoft.com/office/powerpoint/2010/main" val="1836537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人工智能引论</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2.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人工智能引论</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5269479" y="4299065"/>
            <a:ext cx="1653043"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吴飞</a:t>
            </a:r>
          </a:p>
        </p:txBody>
      </p:sp>
      <p:sp>
        <p:nvSpPr>
          <p:cNvPr id="8" name="文本框 7"/>
          <p:cNvSpPr txBox="1"/>
          <p:nvPr/>
        </p:nvSpPr>
        <p:spPr>
          <a:xfrm>
            <a:off x="3546133" y="4941202"/>
            <a:ext cx="5099734" cy="728982"/>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浙江大学计算机学院</a:t>
            </a:r>
            <a:endParaRPr lang="en-US" altLang="zh-CN"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浙江大学人工智能研究所</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离散马尔可夫链</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p:grpSp>
        <p:nvGrpSpPr>
          <p:cNvPr id="10" name="组合 9">
            <a:extLst>
              <a:ext uri="{FF2B5EF4-FFF2-40B4-BE49-F238E27FC236}">
                <a16:creationId xmlns:a16="http://schemas.microsoft.com/office/drawing/2014/main" id="{6A9F46DD-25D8-4A77-B9AA-262E6C580203}"/>
              </a:ext>
            </a:extLst>
          </p:cNvPr>
          <p:cNvGrpSpPr/>
          <p:nvPr/>
        </p:nvGrpSpPr>
        <p:grpSpPr>
          <a:xfrm>
            <a:off x="1524000" y="1892442"/>
            <a:ext cx="9221117" cy="4238610"/>
            <a:chOff x="0" y="1126938"/>
            <a:chExt cx="9221117" cy="4238610"/>
          </a:xfrm>
        </p:grpSpPr>
        <p:sp>
          <p:nvSpPr>
            <p:cNvPr id="11" name="椭圆形标注 7">
              <a:extLst>
                <a:ext uri="{FF2B5EF4-FFF2-40B4-BE49-F238E27FC236}">
                  <a16:creationId xmlns:a16="http://schemas.microsoft.com/office/drawing/2014/main" id="{C4A248BF-C070-4880-91DD-EECBB7CEF881}"/>
                </a:ext>
              </a:extLst>
            </p:cNvPr>
            <p:cNvSpPr/>
            <p:nvPr/>
          </p:nvSpPr>
          <p:spPr>
            <a:xfrm>
              <a:off x="6323526" y="3593206"/>
              <a:ext cx="2434107" cy="112690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6E2E443-B997-4153-B4E9-C000C9480211}"/>
                    </a:ext>
                  </a:extLst>
                </p:cNvPr>
                <p:cNvSpPr/>
                <p:nvPr/>
              </p:nvSpPr>
              <p:spPr>
                <a:xfrm>
                  <a:off x="0" y="1126938"/>
                  <a:ext cx="9221117" cy="3344121"/>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一个随机过程实际上是一列随时间变化的随机变量，其中当时间是离散量时，一个随机过程可以表示为</a:t>
                  </a:r>
                  <a14:m>
                    <m:oMath xmlns:m="http://schemas.openxmlformats.org/officeDocument/2006/math">
                      <m:sSub>
                        <m:sSubPr>
                          <m:ctrlPr>
                            <a:rPr lang="en-US" altLang="zh-CN" sz="2000" i="1">
                              <a:latin typeface="Cambria Math" panose="02040503050406030204" pitchFamily="18" charset="0"/>
                              <a:ea typeface="华文楷体" panose="02010600040101010101" pitchFamily="2" charset="-122"/>
                              <a:cs typeface="Times New Roman" panose="02020603050405020304" pitchFamily="18" charset="0"/>
                            </a:rPr>
                          </m:ctrlPr>
                        </m:sSubPr>
                        <m:e>
                          <m:d>
                            <m:dPr>
                              <m:begChr m:val="{"/>
                              <m:endChr m:val="}"/>
                              <m:ctrlPr>
                                <a:rPr lang="en-US" altLang="zh-CN" sz="2000"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𝑋</m:t>
                                  </m:r>
                                </m:e>
                                <m:sub>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𝑡</m:t>
                                  </m:r>
                                </m:sub>
                              </m:sSub>
                            </m:e>
                          </m:d>
                        </m:e>
                        <m:sub>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2000" b="0">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0</m:t>
                          </m:r>
                          <m:r>
                            <a:rPr lang="en-US" altLang="zh-CN" sz="2000" b="0">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1</m:t>
                          </m:r>
                          <m:r>
                            <a:rPr lang="en-US" altLang="zh-CN" sz="2000" b="0">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2</m:t>
                          </m:r>
                          <m:r>
                            <a:rPr lang="en-US" altLang="zh-CN" sz="2000" b="0">
                              <a:latin typeface="Cambria Math" panose="02040503050406030204" pitchFamily="18" charset="0"/>
                              <a:ea typeface="华文楷体" panose="02010600040101010101" pitchFamily="2" charset="-122"/>
                              <a:cs typeface="Times New Roman" panose="02020603050405020304" pitchFamily="18" charset="0"/>
                            </a:rPr>
                            <m:t>,⋯</m:t>
                          </m:r>
                        </m:sub>
                      </m:sSub>
                    </m:oMath>
                  </a14:m>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，其中每个</a:t>
                  </a:r>
                  <a14:m>
                    <m:oMath xmlns:m="http://schemas.openxmlformats.org/officeDocument/2006/math">
                      <m:sSub>
                        <m:sSubPr>
                          <m:ctrlPr>
                            <a:rPr lang="en-US" altLang="zh-CN" sz="20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𝑋</m:t>
                          </m:r>
                        </m:e>
                        <m:sub>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都是一个随机变量，这被称为离散随机过程</a:t>
                  </a:r>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just">
                    <a:lnSpc>
                      <a:spcPct val="200000"/>
                    </a:lnSpc>
                    <a:buFont typeface="Wingdings" panose="05000000000000000000" pitchFamily="2" charset="2"/>
                    <a:buChar char="l"/>
                  </a:pP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马尔可夫链（</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Markov Chain</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）：满足马尔可夫性（</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Markov Property</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）的离散随机过程，也被称为离散马尔科夫过程。</a:t>
                  </a:r>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20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𝑃𝑟</m:t>
                        </m:r>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+1</m:t>
                                </m:r>
                              </m:sub>
                            </m:sSub>
                          </m:e>
                          <m:e>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0</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0</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𝑡</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𝑡</m:t>
                                </m:r>
                              </m:sub>
                            </m:sSub>
                          </m:e>
                        </m:d>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𝑃𝑟</m:t>
                        </m:r>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+1</m:t>
                                </m:r>
                              </m:sub>
                            </m:sSub>
                          </m:e>
                          <m:e>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𝑡</m:t>
                                </m:r>
                              </m:sub>
                            </m:sSub>
                            <m:r>
                              <a:rPr lang="en-US" altLang="zh-CN" sz="2000" b="0" i="1" smtClean="0">
                                <a:latin typeface="Cambria Math" panose="02040503050406030204" pitchFamily="18" charset="0"/>
                                <a:ea typeface="黑体" panose="02010609060101010101" pitchFamily="49" charset="-122"/>
                              </a:rPr>
                              <m:t> =</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𝑡</m:t>
                                </m:r>
                              </m:sub>
                            </m:sSub>
                          </m:e>
                        </m:d>
                      </m:oMath>
                    </m:oMathPara>
                  </a14:m>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C76D0282-2D4E-4059-8116-644E16DE0118}"/>
                    </a:ext>
                  </a:extLst>
                </p:cNvPr>
                <p:cNvSpPr>
                  <a:spLocks noRot="1" noChangeAspect="1" noMove="1" noResize="1" noEditPoints="1" noAdjustHandles="1" noChangeArrowheads="1" noChangeShapeType="1" noTextEdit="1"/>
                </p:cNvSpPr>
                <p:nvPr/>
              </p:nvSpPr>
              <p:spPr>
                <a:xfrm>
                  <a:off x="0" y="1126938"/>
                  <a:ext cx="9221117" cy="3344121"/>
                </a:xfrm>
                <a:prstGeom prst="rect">
                  <a:avLst/>
                </a:prstGeom>
                <a:blipFill>
                  <a:blip r:embed="rId3"/>
                  <a:stretch>
                    <a:fillRect l="-595" r="-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3274E84-3A2A-46FF-A042-3508551BF05B}"/>
                    </a:ext>
                  </a:extLst>
                </p:cNvPr>
                <p:cNvSpPr/>
                <p:nvPr/>
              </p:nvSpPr>
              <p:spPr>
                <a:xfrm>
                  <a:off x="4955766" y="4965438"/>
                  <a:ext cx="3937488" cy="400110"/>
                </a:xfrm>
                <a:prstGeom prst="rect">
                  <a:avLst/>
                </a:prstGeom>
              </p:spPr>
              <p:txBody>
                <a:bodyPr wrap="none">
                  <a:spAutoFit/>
                </a:bodyPr>
                <a:lstStyle/>
                <a:p>
                  <a14:m>
                    <m:oMath xmlns:m="http://schemas.openxmlformats.org/officeDocument/2006/math">
                      <m:r>
                        <a:rPr lang="en-US" altLang="zh-CN" sz="2000" b="1" i="1" smtClean="0">
                          <a:solidFill>
                            <a:srgbClr val="FF0000"/>
                          </a:solidFill>
                          <a:latin typeface="Cambria Math"/>
                        </a:rPr>
                        <m:t>𝒕</m:t>
                      </m:r>
                      <m:r>
                        <a:rPr lang="en-US" altLang="zh-CN" sz="2000" b="1" i="1" smtClean="0">
                          <a:solidFill>
                            <a:srgbClr val="FF0000"/>
                          </a:solidFill>
                          <a:latin typeface="Cambria Math"/>
                        </a:rPr>
                        <m:t>+</m:t>
                      </m:r>
                      <m:r>
                        <a:rPr lang="en-US" altLang="zh-CN" sz="2000" b="1" i="1" smtClean="0">
                          <a:solidFill>
                            <a:srgbClr val="FF0000"/>
                          </a:solidFill>
                          <a:latin typeface="Cambria Math"/>
                        </a:rPr>
                        <m:t>𝟏</m:t>
                      </m:r>
                    </m:oMath>
                  </a14:m>
                  <a:r>
                    <a:rPr lang="zh-CN" altLang="en-US" sz="2000" b="1" dirty="0">
                      <a:solidFill>
                        <a:srgbClr val="FF0000"/>
                      </a:solidFill>
                      <a:latin typeface="微软雅黑" panose="020B0503020204020204" pitchFamily="34" charset="-122"/>
                      <a:ea typeface="微软雅黑" panose="020B0503020204020204" pitchFamily="34" charset="-122"/>
                    </a:rPr>
                    <a:t>时刻状态仅与</a:t>
                  </a:r>
                  <a14:m>
                    <m:oMath xmlns:m="http://schemas.openxmlformats.org/officeDocument/2006/math">
                      <m:r>
                        <a:rPr lang="en-US" altLang="zh-CN" sz="2000" b="1" i="1">
                          <a:solidFill>
                            <a:srgbClr val="FF0000"/>
                          </a:solidFill>
                          <a:latin typeface="Cambria Math"/>
                        </a:rPr>
                        <m:t>𝒕</m:t>
                      </m:r>
                    </m:oMath>
                  </a14:m>
                  <a:r>
                    <a:rPr lang="zh-CN" altLang="en-US" sz="2000" b="1" dirty="0">
                      <a:solidFill>
                        <a:srgbClr val="FF0000"/>
                      </a:solidFill>
                      <a:latin typeface="微软雅黑" panose="020B0503020204020204" pitchFamily="34" charset="-122"/>
                      <a:ea typeface="微软雅黑" panose="020B0503020204020204" pitchFamily="34" charset="-122"/>
                    </a:rPr>
                    <a:t>时刻状态相关</a:t>
                  </a:r>
                </a:p>
              </p:txBody>
            </p:sp>
          </mc:Choice>
          <mc:Fallback xmlns="">
            <p:sp>
              <p:nvSpPr>
                <p:cNvPr id="9" name="矩形 8"/>
                <p:cNvSpPr>
                  <a:spLocks noRot="1" noChangeAspect="1" noMove="1" noResize="1" noEditPoints="1" noAdjustHandles="1" noChangeArrowheads="1" noChangeShapeType="1" noTextEdit="1"/>
                </p:cNvSpPr>
                <p:nvPr/>
              </p:nvSpPr>
              <p:spPr>
                <a:xfrm>
                  <a:off x="4955766" y="4965438"/>
                  <a:ext cx="3937488" cy="400110"/>
                </a:xfrm>
                <a:prstGeom prst="rect">
                  <a:avLst/>
                </a:prstGeom>
                <a:blipFill>
                  <a:blip r:embed="rId4"/>
                  <a:stretch>
                    <a:fillRect t="-7576" r="-929" b="-2575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05895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离散马尔可夫链：引入奖励机制</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DF54F17-0BB4-430C-82EB-06AC29EA12C7}"/>
                  </a:ext>
                </a:extLst>
              </p:cNvPr>
              <p:cNvSpPr/>
              <p:nvPr/>
            </p:nvSpPr>
            <p:spPr>
              <a:xfrm>
                <a:off x="1306580" y="1538823"/>
                <a:ext cx="9816276" cy="2127955"/>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为了在序列决策中对目标进行优化，在马尔可夫随机过程框架中加入了奖励机制：</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奖励函数</a:t>
                </a:r>
                <a14:m>
                  <m:oMath xmlns:m="http://schemas.openxmlformats.org/officeDocument/2006/math">
                    <m:r>
                      <a:rPr lang="en-US" altLang="zh-CN" b="1" i="1" smtClean="0">
                        <a:latin typeface="Cambria Math" panose="02040503050406030204" pitchFamily="18" charset="0"/>
                        <a:ea typeface="黑体" panose="02010609060101010101" pitchFamily="49" charset="-122"/>
                      </a:rPr>
                      <m:t>𝑹</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Cambria Math" panose="02040503050406030204" pitchFamily="18" charset="0"/>
                      </a:rPr>
                      <m:t>ℝ</m:t>
                    </m:r>
                    <m:r>
                      <a:rPr lang="zh-CN" altLang="en-US" b="1" i="1" smtClean="0">
                        <a:latin typeface="Cambria Math" panose="02040503050406030204" pitchFamily="18" charset="0"/>
                        <a:ea typeface="Cambria Math" panose="020405030504060302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b="1" i="1" dirty="0" smtClean="0">
                        <a:latin typeface="Cambria Math" panose="02040503050406030204" pitchFamily="18" charset="0"/>
                        <a:ea typeface="黑体" panose="02010609060101010101" pitchFamily="49" charset="-122"/>
                      </a:rPr>
                      <m:t>𝑹</m:t>
                    </m:r>
                    <m:r>
                      <a:rPr lang="en-US" altLang="zh-CN" b="1" i="1" dirty="0" smtClean="0">
                        <a:latin typeface="Cambria Math" panose="02040503050406030204" pitchFamily="18" charset="0"/>
                        <a:ea typeface="黑体" panose="02010609060101010101" pitchFamily="49" charset="-122"/>
                      </a:rPr>
                      <m:t>(</m:t>
                    </m:r>
                    <m:sSub>
                      <m:sSubPr>
                        <m:ctrlPr>
                          <a:rPr lang="en-US" altLang="zh-CN" b="1" i="1" dirty="0" smtClean="0">
                            <a:latin typeface="Cambria Math" panose="02040503050406030204" pitchFamily="18"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𝑺</m:t>
                        </m:r>
                      </m:e>
                      <m:sub>
                        <m:r>
                          <a:rPr lang="en-US" altLang="zh-CN" b="1" i="1" dirty="0" smtClean="0">
                            <a:latin typeface="Cambria Math" panose="02040503050406030204" pitchFamily="18" charset="0"/>
                            <a:ea typeface="黑体" panose="02010609060101010101" pitchFamily="49" charset="-122"/>
                          </a:rPr>
                          <m:t>𝒕</m:t>
                        </m:r>
                      </m:sub>
                    </m:sSub>
                    <m:r>
                      <a:rPr lang="en-US" altLang="zh-CN" b="1" i="1" dirty="0" smtClean="0">
                        <a:latin typeface="Cambria Math" panose="02040503050406030204" pitchFamily="18" charset="0"/>
                        <a:ea typeface="黑体" panose="02010609060101010101" pitchFamily="49" charset="-122"/>
                      </a:rPr>
                      <m:t>,</m:t>
                    </m:r>
                    <m:sSub>
                      <m:sSubPr>
                        <m:ctrlPr>
                          <a:rPr lang="en-US" altLang="zh-CN" b="1" i="1" dirty="0" smtClean="0">
                            <a:latin typeface="Cambria Math" panose="02040503050406030204" pitchFamily="18"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𝑺</m:t>
                        </m:r>
                      </m:e>
                      <m:sub>
                        <m:r>
                          <a:rPr lang="en-US" altLang="zh-CN" b="1" i="1" dirty="0" smtClean="0">
                            <a:latin typeface="Cambria Math" panose="02040503050406030204" pitchFamily="18" charset="0"/>
                            <a:ea typeface="黑体" panose="02010609060101010101" pitchFamily="49" charset="-122"/>
                          </a:rPr>
                          <m:t>𝒕</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panose="02040503050406030204" pitchFamily="18" charset="0"/>
                            <a:ea typeface="黑体" panose="02010609060101010101" pitchFamily="49" charset="-122"/>
                          </a:rPr>
                          <m:t>𝟏</m:t>
                        </m:r>
                      </m:sub>
                    </m:sSub>
                    <m:r>
                      <a:rPr lang="en-US" altLang="zh-CN" b="1" i="1" dirty="0"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描述了从第</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步状态转移到第 </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步状态所获得奖励</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在一个序列决策过程中，不同状态之间的转移产生了一系列的奖励</a:t>
                </a:r>
                <a14:m>
                  <m:oMath xmlns:m="http://schemas.openxmlformats.org/officeDocument/2006/math">
                    <m:d>
                      <m:dPr>
                        <m:ctrlPr>
                          <a:rPr lang="en-US" altLang="zh-CN" b="1" i="1" smtClean="0">
                            <a:latin typeface="Cambria Math" panose="02040503050406030204" pitchFamily="18" charset="0"/>
                            <a:ea typeface="黑体" panose="02010609060101010101" pitchFamily="49" charset="-122"/>
                          </a:rPr>
                        </m:ctrlPr>
                      </m:dPr>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𝟐</m:t>
                            </m:r>
                          </m:sub>
                        </m:sSub>
                        <m:r>
                          <a:rPr lang="en-US" altLang="zh-CN" b="1" i="1" smtClean="0">
                            <a:latin typeface="Cambria Math" panose="02040503050406030204" pitchFamily="18" charset="0"/>
                            <a:ea typeface="黑体" panose="02010609060101010101" pitchFamily="49" charset="-122"/>
                          </a:rPr>
                          <m:t>,⋯</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𝑹</m:t>
                    </m:r>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的简便记法。</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引入奖励机制，这样可以衡量任意序列的优劣，即对序列决策进行评价。</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CDF54F17-0BB4-430C-82EB-06AC29EA12C7}"/>
                  </a:ext>
                </a:extLst>
              </p:cNvPr>
              <p:cNvSpPr>
                <a:spLocks noRot="1" noChangeAspect="1" noMove="1" noResize="1" noEditPoints="1" noAdjustHandles="1" noChangeArrowheads="1" noChangeShapeType="1" noTextEdit="1"/>
              </p:cNvSpPr>
              <p:nvPr/>
            </p:nvSpPr>
            <p:spPr>
              <a:xfrm>
                <a:off x="1306580" y="1538823"/>
                <a:ext cx="9816276" cy="2127955"/>
              </a:xfrm>
              <a:prstGeom prst="rect">
                <a:avLst/>
              </a:prstGeom>
              <a:blipFill>
                <a:blip r:embed="rId3"/>
                <a:stretch>
                  <a:fillRect l="-497" b="-3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7DC05E9-E465-47BC-B1AD-67B3934125A1}"/>
                  </a:ext>
                </a:extLst>
              </p:cNvPr>
              <p:cNvSpPr/>
              <p:nvPr/>
            </p:nvSpPr>
            <p:spPr>
              <a:xfrm>
                <a:off x="1970728" y="3836873"/>
                <a:ext cx="7507706" cy="883768"/>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问题：</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给定两个因为状态转移而产生的奖励序列</a:t>
                </a:r>
                <a14:m>
                  <m:oMath xmlns:m="http://schemas.openxmlformats.org/officeDocument/2006/math">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d>
                      <m:dPr>
                        <m:ctrlPr>
                          <a:rPr lang="en-US" altLang="zh-CN" b="1" i="1" dirty="0" smtClean="0">
                            <a:latin typeface="Cambria Math" panose="02040503050406030204" pitchFamily="18" charset="0"/>
                            <a:ea typeface="黑体" panose="02010609060101010101" pitchFamily="49" charset="-122"/>
                          </a:rPr>
                        </m:ctrlPr>
                      </m:dPr>
                      <m:e>
                        <m:r>
                          <a:rPr lang="en-US" altLang="zh-CN" b="1" i="1" dirty="0" smtClean="0">
                            <a:latin typeface="Cambria Math" panose="02040503050406030204" pitchFamily="18" charset="0"/>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𝟏</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panose="02040503050406030204" pitchFamily="18" charset="0"/>
                            <a:ea typeface="黑体" panose="02010609060101010101" pitchFamily="49" charset="-122"/>
                          </a:rPr>
                          <m:t>𝟏</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，哪个序列决策更好？</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A7DC05E9-E465-47BC-B1AD-67B3934125A1}"/>
                  </a:ext>
                </a:extLst>
              </p:cNvPr>
              <p:cNvSpPr>
                <a:spLocks noRot="1" noChangeAspect="1" noMove="1" noResize="1" noEditPoints="1" noAdjustHandles="1" noChangeArrowheads="1" noChangeShapeType="1" noTextEdit="1"/>
              </p:cNvSpPr>
              <p:nvPr/>
            </p:nvSpPr>
            <p:spPr>
              <a:xfrm>
                <a:off x="1970728" y="3836873"/>
                <a:ext cx="7507706" cy="883768"/>
              </a:xfrm>
              <a:prstGeom prst="rect">
                <a:avLst/>
              </a:prstGeom>
              <a:blipFill>
                <a:blip r:embed="rId4"/>
                <a:stretch>
                  <a:fillRect l="-244" r="-244" b="-1034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3A4C28BB-C1ED-4E74-B369-C1CBD7975FB9}"/>
              </a:ext>
            </a:extLst>
          </p:cNvPr>
          <p:cNvPicPr>
            <a:picLocks noChangeAspect="1"/>
          </p:cNvPicPr>
          <p:nvPr/>
        </p:nvPicPr>
        <p:blipFill>
          <a:blip r:embed="rId5"/>
          <a:stretch>
            <a:fillRect/>
          </a:stretch>
        </p:blipFill>
        <p:spPr>
          <a:xfrm>
            <a:off x="3399693" y="4839166"/>
            <a:ext cx="4337538" cy="1257941"/>
          </a:xfrm>
          <a:prstGeom prst="rect">
            <a:avLst/>
          </a:prstGeom>
        </p:spPr>
      </p:pic>
    </p:spTree>
    <p:extLst>
      <p:ext uri="{BB962C8B-B14F-4D97-AF65-F5344CB8AC3E}">
        <p14:creationId xmlns:p14="http://schemas.microsoft.com/office/powerpoint/2010/main" val="428852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离散马尔可夫链：引入回报</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5E2C3583-E1FB-4EFB-BA6A-E706D49B2D72}"/>
                  </a:ext>
                </a:extLst>
              </p:cNvPr>
              <p:cNvSpPr/>
              <p:nvPr/>
            </p:nvSpPr>
            <p:spPr>
              <a:xfrm>
                <a:off x="567400" y="2610003"/>
                <a:ext cx="11240084" cy="3742050"/>
              </a:xfrm>
              <a:prstGeom prst="rect">
                <a:avLst/>
              </a:prstGeom>
            </p:spPr>
            <p:txBody>
              <a:bodyPr wrap="square">
                <a:spAutoFit/>
              </a:bodyPr>
              <a:lstStyle/>
              <a:p>
                <a:pPr indent="266700" algn="just">
                  <a:lnSpc>
                    <a:spcPct val="150000"/>
                  </a:lnSpc>
                  <a:spcBef>
                    <a:spcPts val="600"/>
                  </a:spcBef>
                  <a:spcAft>
                    <a:spcPts val="0"/>
                  </a:spcAft>
                </a:pPr>
                <a:r>
                  <a:rPr lang="zh-CN" altLang="en-US" sz="1600" dirty="0">
                    <a:solidFill>
                      <a:srgbClr val="000000"/>
                    </a:solidFill>
                    <a:latin typeface="Times New Roman" panose="02020603050405020304" pitchFamily="18" charset="0"/>
                    <a:ea typeface="楷体_GB2312"/>
                    <a:cs typeface="Times New Roman" panose="02020603050405020304" pitchFamily="18" charset="0"/>
                  </a:rPr>
                  <a:t>为了比较不同奖励</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机制的优劣，在每个时刻定义</a:t>
                </a:r>
                <a:r>
                  <a:rPr lang="zh-CN" altLang="zh-CN" sz="1600" b="1" dirty="0">
                    <a:solidFill>
                      <a:srgbClr val="000000"/>
                    </a:solidFill>
                    <a:latin typeface="Times New Roman" panose="02020603050405020304" pitchFamily="18" charset="0"/>
                    <a:ea typeface="楷体_GB2312"/>
                    <a:cs typeface="Times New Roman" panose="02020603050405020304" pitchFamily="18" charset="0"/>
                  </a:rPr>
                  <a:t>回报（</a:t>
                </a:r>
                <a:r>
                  <a:rPr lang="en-US" altLang="zh-CN" sz="1600" b="1" dirty="0">
                    <a:solidFill>
                      <a:srgbClr val="000000"/>
                    </a:solidFill>
                    <a:latin typeface="Times New Roman" panose="02020603050405020304" pitchFamily="18" charset="0"/>
                    <a:ea typeface="楷体_GB2312"/>
                    <a:cs typeface="Times New Roman" panose="02020603050405020304" pitchFamily="18" charset="0"/>
                  </a:rPr>
                  <a:t>return</a:t>
                </a:r>
                <a:r>
                  <a:rPr lang="zh-CN" altLang="zh-CN" sz="1600" b="1"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来反映该时刻可得到的累加奖励：</a:t>
                </a:r>
              </a:p>
              <a:p>
                <a:pPr algn="ctr">
                  <a:lnSpc>
                    <a:spcPct val="150000"/>
                  </a:lnSpc>
                  <a:spcAft>
                    <a:spcPts val="0"/>
                  </a:spcAft>
                </a:pP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600" i="1"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kern="10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𝛾</m:t>
                        </m:r>
                      </m:e>
                      <m:sup>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(6.1.2)  </a:t>
                </a:r>
                <a:r>
                  <a:rPr lang="zh-CN" altLang="en-US" sz="16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回报</a:t>
                </a:r>
                <a:r>
                  <a:rPr lang="en-US" altLang="zh-CN" sz="16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奖励累加</a:t>
                </a:r>
                <a:r>
                  <a:rPr lang="en-US" altLang="zh-CN" sz="16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从</a:t>
                </a:r>
                <a:r>
                  <a:rPr lang="en-US" altLang="zh-CN" sz="16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6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次开始，即认为没有衰减</a:t>
                </a:r>
                <a:endParaRPr lang="zh-CN" altLang="zh-CN" sz="16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𝛾</m:t>
                    </m:r>
                    <m:r>
                      <a:rPr lang="en-US" altLang="zh-CN" sz="1600">
                        <a:solidFill>
                          <a:srgbClr val="000000"/>
                        </a:solidFill>
                        <a:latin typeface="Cambria Math" panose="02040503050406030204" pitchFamily="18" charset="0"/>
                        <a:ea typeface="楷体_GB2312"/>
                        <a:cs typeface="Times New Roman" panose="02020603050405020304" pitchFamily="18" charset="0"/>
                      </a:rPr>
                      <m:t>∈</m:t>
                    </m:r>
                    <m:d>
                      <m:dPr>
                        <m:begChr m:val="["/>
                        <m:end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a:solidFill>
                              <a:srgbClr val="000000"/>
                            </a:solidFill>
                            <a:latin typeface="Cambria Math" panose="02040503050406030204" pitchFamily="18" charset="0"/>
                            <a:ea typeface="楷体_GB2312"/>
                            <a:cs typeface="Times New Roman" panose="02020603050405020304" pitchFamily="18" charset="0"/>
                          </a:rPr>
                          <m:t>0,1</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是折扣因子（</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discount factor</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𝑅</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𝑘</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&gt;0)</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表示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𝑘</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时刻获得的奖励。</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时刻所获得的回报</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𝐺</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反映了该时刻之后的累加奖励。当折扣因子</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𝛾</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小于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时，距离当前时刻越远的奖励对该时刻反馈贡献越少。假设</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𝛾</m:t>
                    </m:r>
                    <m:r>
                      <a:rPr lang="en-US" altLang="zh-CN" sz="1600" i="1">
                        <a:solidFill>
                          <a:srgbClr val="000000"/>
                        </a:solidFill>
                        <a:latin typeface="Cambria Math" panose="02040503050406030204" pitchFamily="18" charset="0"/>
                        <a:ea typeface="楷体_GB2312"/>
                        <a:cs typeface="Times New Roman" panose="02020603050405020304" pitchFamily="18" charset="0"/>
                      </a:rPr>
                      <m:t>=0.99</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，则图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中两个奖励序列在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时刻的回报值分别为</a:t>
                </a:r>
              </a:p>
              <a:p>
                <a:pPr algn="just">
                  <a:lnSpc>
                    <a:spcPct val="150000"/>
                  </a:lnSpc>
                  <a:spcAft>
                    <a:spcPts val="0"/>
                  </a:spcAft>
                </a:pPr>
                <a14:m>
                  <m:oMathPara xmlns:m="http://schemas.openxmlformats.org/officeDocument/2006/math">
                    <m:oMathParaPr>
                      <m:jc m:val="centerGroup"/>
                    </m:oMathParaPr>
                    <m:oMath xmlns:m="http://schemas.openxmlformats.org/officeDocument/2006/math">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0,0,1,1</m:t>
                          </m:r>
                        </m:e>
                      </m:d>
                      <m:r>
                        <a:rPr lang="zh-CN"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=0+0.99×0+</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0.99</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0.99</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×1=1.9504</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1,1,0,0</m:t>
                          </m:r>
                        </m:e>
                      </m:d>
                      <m:r>
                        <a:rPr lang="zh-CN"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=1+0.99×1+</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0.99</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0.99</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×0=1.99</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根据回报值可以认为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 (1,1,0,0)</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是一个更好的奖励序列。这一结果也与现实生活中的认知活动相符，即距离某个时刻越近，所给予的奖励会对该时刻回报产生更大影响。因此，在强化学习中，要设计的奖励机制应该对当前时刻及其附近时刻能够带来的奖励更为关注。</a:t>
                </a:r>
              </a:p>
            </p:txBody>
          </p:sp>
        </mc:Choice>
        <mc:Fallback>
          <p:sp>
            <p:nvSpPr>
              <p:cNvPr id="10" name="矩形 9">
                <a:extLst>
                  <a:ext uri="{FF2B5EF4-FFF2-40B4-BE49-F238E27FC236}">
                    <a16:creationId xmlns:a16="http://schemas.microsoft.com/office/drawing/2014/main" id="{5E2C3583-E1FB-4EFB-BA6A-E706D49B2D72}"/>
                  </a:ext>
                </a:extLst>
              </p:cNvPr>
              <p:cNvSpPr>
                <a:spLocks noRot="1" noChangeAspect="1" noMove="1" noResize="1" noEditPoints="1" noAdjustHandles="1" noChangeArrowheads="1" noChangeShapeType="1" noTextEdit="1"/>
              </p:cNvSpPr>
              <p:nvPr/>
            </p:nvSpPr>
            <p:spPr>
              <a:xfrm>
                <a:off x="567400" y="2610003"/>
                <a:ext cx="11240084" cy="3742050"/>
              </a:xfrm>
              <a:prstGeom prst="rect">
                <a:avLst/>
              </a:prstGeom>
              <a:blipFill>
                <a:blip r:embed="rId3"/>
                <a:stretch>
                  <a:fillRect l="-271" r="-325" b="-1140"/>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87FB620C-4AF0-4998-A621-ED1D60F724E2}"/>
              </a:ext>
            </a:extLst>
          </p:cNvPr>
          <p:cNvPicPr>
            <a:picLocks noChangeAspect="1"/>
          </p:cNvPicPr>
          <p:nvPr/>
        </p:nvPicPr>
        <p:blipFill>
          <a:blip r:embed="rId4"/>
          <a:stretch>
            <a:fillRect/>
          </a:stretch>
        </p:blipFill>
        <p:spPr>
          <a:xfrm>
            <a:off x="4295336" y="1484266"/>
            <a:ext cx="3601328" cy="1044431"/>
          </a:xfrm>
          <a:prstGeom prst="rect">
            <a:avLst/>
          </a:prstGeom>
        </p:spPr>
      </p:pic>
    </p:spTree>
    <p:extLst>
      <p:ext uri="{BB962C8B-B14F-4D97-AF65-F5344CB8AC3E}">
        <p14:creationId xmlns:p14="http://schemas.microsoft.com/office/powerpoint/2010/main" val="666090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马尔可夫奖励过程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BE9F464-1916-4F10-B7FC-562F8A4F4A17}"/>
                  </a:ext>
                </a:extLst>
              </p:cNvPr>
              <p:cNvSpPr/>
              <p:nvPr/>
            </p:nvSpPr>
            <p:spPr>
              <a:xfrm>
                <a:off x="1674055" y="2149665"/>
                <a:ext cx="8909539" cy="2120709"/>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在马尔可夫链模型</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𝑀𝑃</m:t>
                    </m:r>
                    <m:r>
                      <a:rPr lang="en-US" altLang="zh-CN" i="1">
                        <a:solidFill>
                          <a:srgbClr val="000000"/>
                        </a:solidFill>
                        <a:latin typeface="Cambria Math" panose="02040503050406030204" pitchFamily="18" charset="0"/>
                        <a:ea typeface="楷体_GB2312"/>
                        <a:cs typeface="Times New Roman" panose="02020603050405020304" pitchFamily="18" charset="0"/>
                      </a:rPr>
                      <m:t>=</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𝑆</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𝑃</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中加入奖励函数和折扣因子后，可得到的模型被称为马尔可夫</a:t>
                </a:r>
                <a:r>
                  <a:rPr lang="zh-CN" altLang="zh-CN" dirty="0">
                    <a:solidFill>
                      <a:srgbClr val="FF0000"/>
                    </a:solidFill>
                    <a:latin typeface="Times New Roman" panose="02020603050405020304" pitchFamily="18" charset="0"/>
                    <a:ea typeface="楷体_GB2312"/>
                    <a:cs typeface="Times New Roman" panose="02020603050405020304" pitchFamily="18" charset="0"/>
                  </a:rPr>
                  <a:t>奖励</a:t>
                </a:r>
                <a:r>
                  <a:rPr lang="zh-CN" altLang="zh-CN" dirty="0">
                    <a:solidFill>
                      <a:srgbClr val="000000"/>
                    </a:solidFill>
                    <a:latin typeface="Times New Roman" panose="02020603050405020304" pitchFamily="18" charset="0"/>
                    <a:ea typeface="楷体_GB2312"/>
                    <a:cs typeface="Times New Roman" panose="02020603050405020304" pitchFamily="18" charset="0"/>
                  </a:rPr>
                  <a:t>过程（</a:t>
                </a:r>
                <a:r>
                  <a:rPr lang="en-US" altLang="zh-CN" dirty="0">
                    <a:solidFill>
                      <a:srgbClr val="000000"/>
                    </a:solidFill>
                    <a:latin typeface="Times New Roman" panose="02020603050405020304" pitchFamily="18" charset="0"/>
                    <a:ea typeface="楷体_GB2312"/>
                    <a:cs typeface="Times New Roman" panose="02020603050405020304" pitchFamily="18" charset="0"/>
                  </a:rPr>
                  <a:t>Markov reward process</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FF0000"/>
                    </a:solidFill>
                    <a:latin typeface="Times New Roman" panose="02020603050405020304" pitchFamily="18" charset="0"/>
                    <a:ea typeface="楷体_GB2312"/>
                    <a:cs typeface="Times New Roman" panose="02020603050405020304" pitchFamily="18" charset="0"/>
                  </a:rPr>
                  <a:t>MRP</a:t>
                </a:r>
                <a:r>
                  <a:rPr lang="zh-CN" altLang="zh-CN" dirty="0">
                    <a:solidFill>
                      <a:srgbClr val="000000"/>
                    </a:solidFill>
                    <a:latin typeface="Times New Roman" panose="02020603050405020304" pitchFamily="18" charset="0"/>
                    <a:ea typeface="楷体_GB2312"/>
                    <a:cs typeface="Times New Roman" panose="02020603050405020304" pitchFamily="18" charset="0"/>
                  </a:rPr>
                  <a:t>），其形式化定义为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𝑀𝑅𝑃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𝑆</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𝑅</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𝛾</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这个模型虽然能够用奖励和回报来刻画智能体的目标，但是仍然不能体现机器人的能动性，即缺乏让机器人与环境进行交互的手段。为了解决这个问题，需要在马尔可夫奖励过程中引入动作，让动作成为机器人影响环境的手段。</a:t>
                </a:r>
              </a:p>
            </p:txBody>
          </p:sp>
        </mc:Choice>
        <mc:Fallback xmlns="">
          <p:sp>
            <p:nvSpPr>
              <p:cNvPr id="2" name="矩形 1">
                <a:extLst>
                  <a:ext uri="{FF2B5EF4-FFF2-40B4-BE49-F238E27FC236}">
                    <a16:creationId xmlns:a16="http://schemas.microsoft.com/office/drawing/2014/main" id="{ABE9F464-1916-4F10-B7FC-562F8A4F4A17}"/>
                  </a:ext>
                </a:extLst>
              </p:cNvPr>
              <p:cNvSpPr>
                <a:spLocks noRot="1" noChangeAspect="1" noMove="1" noResize="1" noEditPoints="1" noAdjustHandles="1" noChangeArrowheads="1" noChangeShapeType="1" noTextEdit="1"/>
              </p:cNvSpPr>
              <p:nvPr/>
            </p:nvSpPr>
            <p:spPr>
              <a:xfrm>
                <a:off x="1674055" y="2149665"/>
                <a:ext cx="8909539" cy="2120709"/>
              </a:xfrm>
              <a:prstGeom prst="rect">
                <a:avLst/>
              </a:prstGeom>
              <a:blipFill>
                <a:blip r:embed="rId3"/>
                <a:stretch>
                  <a:fillRect l="-616" r="-616" b="-37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583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马尔可夫决策过程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E4ABE3D-2085-4459-865A-AA1B9BA9B3DE}"/>
                  </a:ext>
                </a:extLst>
              </p:cNvPr>
              <p:cNvSpPr/>
              <p:nvPr/>
            </p:nvSpPr>
            <p:spPr>
              <a:xfrm>
                <a:off x="1524000" y="1381988"/>
                <a:ext cx="9144000" cy="463973"/>
              </a:xfrm>
              <a:prstGeom prst="rect">
                <a:avLst/>
              </a:prstGeom>
            </p:spPr>
            <p:txBody>
              <a:bodyPr wrap="square">
                <a:spAutoFit/>
              </a:bodyPr>
              <a:lstStyle/>
              <a:p>
                <a:pPr algn="ctr">
                  <a:lnSpc>
                    <a:spcPct val="150000"/>
                  </a:lnSpc>
                </a:pPr>
                <a:r>
                  <a:rPr lang="zh-CN" altLang="zh-CN" dirty="0">
                    <a:latin typeface="Times New Roman" panose="02020603050405020304" pitchFamily="18" charset="0"/>
                    <a:ea typeface="等线" panose="02010600030101010101" pitchFamily="2" charset="-122"/>
                    <a:cs typeface="Times New Roman" panose="02020603050405020304" pitchFamily="18" charset="0"/>
                  </a:rPr>
                  <a:t>如下定义马尔可夫</a:t>
                </a:r>
                <a:r>
                  <a:rPr lang="zh-CN" altLang="zh-CN"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决策</a:t>
                </a:r>
                <a:r>
                  <a:rPr lang="zh-CN" altLang="zh-CN" dirty="0">
                    <a:latin typeface="Times New Roman" panose="02020603050405020304" pitchFamily="18" charset="0"/>
                    <a:ea typeface="等线" panose="02010600030101010101" pitchFamily="2" charset="-122"/>
                    <a:cs typeface="Times New Roman" panose="02020603050405020304" pitchFamily="18" charset="0"/>
                  </a:rPr>
                  <a:t>过程（</a:t>
                </a:r>
                <a:r>
                  <a:rPr lang="en-US" altLang="zh-CN" dirty="0">
                    <a:latin typeface="Times New Roman" panose="02020603050405020304" pitchFamily="18" charset="0"/>
                    <a:ea typeface="等线" panose="02010600030101010101" pitchFamily="2" charset="-122"/>
                    <a:cs typeface="Times New Roman" panose="02020603050405020304" pitchFamily="18" charset="0"/>
                  </a:rPr>
                  <a:t>Markov </a:t>
                </a:r>
                <a:r>
                  <a:rPr lang="en-US" altLang="zh-CN" b="1"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decision</a:t>
                </a:r>
                <a:r>
                  <a:rPr lang="en-US" altLang="zh-CN" dirty="0">
                    <a:latin typeface="Times New Roman" panose="02020603050405020304" pitchFamily="18" charset="0"/>
                    <a:ea typeface="等线" panose="02010600030101010101" pitchFamily="2" charset="-122"/>
                    <a:cs typeface="Times New Roman" panose="02020603050405020304" pitchFamily="18" charset="0"/>
                  </a:rPr>
                  <a:t> process</a:t>
                </a:r>
                <a:r>
                  <a:rPr lang="zh-CN" altLang="zh-CN" dirty="0">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latin typeface="Times New Roman" panose="02020603050405020304" pitchFamily="18" charset="0"/>
                    <a:ea typeface="等线" panose="02010600030101010101" pitchFamily="2" charset="-122"/>
                    <a:cs typeface="Times New Roman" panose="02020603050405020304" pitchFamily="18" charset="0"/>
                  </a:rPr>
                  <a:t>MDP</a:t>
                </a:r>
                <a:r>
                  <a:rPr lang="zh-CN" altLang="zh-CN" dirty="0">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𝑀𝐷𝑃</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𝑆</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𝐴</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𝑃</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𝑅</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𝛾</m:t>
                    </m:r>
                    <m:r>
                      <a:rPr lang="en-US" altLang="zh-CN" i="1">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7E4ABE3D-2085-4459-865A-AA1B9BA9B3DE}"/>
                  </a:ext>
                </a:extLst>
              </p:cNvPr>
              <p:cNvSpPr>
                <a:spLocks noRot="1" noChangeAspect="1" noMove="1" noResize="1" noEditPoints="1" noAdjustHandles="1" noChangeArrowheads="1" noChangeShapeType="1" noTextEdit="1"/>
              </p:cNvSpPr>
              <p:nvPr/>
            </p:nvSpPr>
            <p:spPr>
              <a:xfrm>
                <a:off x="1524000" y="1381988"/>
                <a:ext cx="9144000" cy="463973"/>
              </a:xfrm>
              <a:prstGeom prst="rect">
                <a:avLst/>
              </a:prstGeom>
              <a:blipFill>
                <a:blip r:embed="rId3"/>
                <a:stretch>
                  <a:fillRect b="-21053"/>
                </a:stretch>
              </a:blipFill>
            </p:spPr>
            <p:txBody>
              <a:bodyPr/>
              <a:lstStyle/>
              <a:p>
                <a:r>
                  <a:rPr lang="zh-CN" altLang="en-US">
                    <a:noFill/>
                  </a:rPr>
                  <a:t> </a:t>
                </a:r>
              </a:p>
            </p:txBody>
          </p:sp>
        </mc:Fallback>
      </mc:AlternateContent>
      <p:sp>
        <p:nvSpPr>
          <p:cNvPr id="9" name="矩形: 圆角 6">
            <a:extLst>
              <a:ext uri="{FF2B5EF4-FFF2-40B4-BE49-F238E27FC236}">
                <a16:creationId xmlns:a16="http://schemas.microsoft.com/office/drawing/2014/main" id="{2B07A990-8C92-440A-A7B6-437A63E0334E}"/>
              </a:ext>
            </a:extLst>
          </p:cNvPr>
          <p:cNvSpPr/>
          <p:nvPr/>
        </p:nvSpPr>
        <p:spPr>
          <a:xfrm>
            <a:off x="1766265" y="2109372"/>
            <a:ext cx="9834891" cy="401436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CB82FB6-F410-408B-9537-C511D4B0FF43}"/>
                  </a:ext>
                </a:extLst>
              </p:cNvPr>
              <p:cNvSpPr/>
              <p:nvPr/>
            </p:nvSpPr>
            <p:spPr>
              <a:xfrm>
                <a:off x="1728751" y="2139306"/>
                <a:ext cx="9736418" cy="4063613"/>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状态集合</a:t>
                </a:r>
                <a14:m>
                  <m:oMath xmlns:m="http://schemas.openxmlformats.org/officeDocument/2006/math">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oMath>
                </a14:m>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所求解问题中所有可能出现的状态所构成的集合，这个集合可能是一个有限的集合，也可能是一个无限的集合。</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200000"/>
                  </a:lnSpc>
                  <a:buFont typeface="Wingdings" panose="05000000000000000000" pitchFamily="2" charset="2"/>
                  <a:buChar char="l"/>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动作集合</a:t>
                </a:r>
                <a14:m>
                  <m:oMath xmlns:m="http://schemas.openxmlformats.org/officeDocument/2006/math">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：所求解问题中智能体能够采取的所有动作所构成集合，这个集合同样可以是有限的，也可以是无限的，本章所述内容中均假设该集合是一个有限集合。</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状态转移概率</a:t>
                </a:r>
                <a14:m>
                  <m:oMath xmlns:m="http://schemas.openxmlformats.org/officeDocument/2006/math">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𝑃</m:t>
                    </m:r>
                    <m:d>
                      <m:dPr>
                        <m:ctrlPr>
                          <a:rPr lang="zh-CN" altLang="zh-CN" sz="16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zh-CN" altLang="zh-CN" sz="16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e>
                          <m:sub>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e>
                      <m:e>
                        <m:sSub>
                          <m:sSubPr>
                            <m:ctrlPr>
                              <a:rPr lang="zh-CN" altLang="zh-CN" sz="16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e>
                          <m:sub>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sub>
                        </m:sSub>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sub>
                        </m:sSub>
                      </m:e>
                    </m:d>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：表示在当前状态</a:t>
                </a:r>
                <a14:m>
                  <m:oMath xmlns:m="http://schemas.openxmlformats.org/officeDocument/2006/math">
                    <m:sSub>
                      <m:sSubPr>
                        <m:ctrlPr>
                          <a:rPr lang="zh-CN" altLang="zh-CN" sz="1600"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e>
                      <m:sub>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下采取了动作</a:t>
                </a:r>
                <a14:m>
                  <m:oMath xmlns:m="http://schemas.openxmlformats.org/officeDocument/2006/math">
                    <m:sSub>
                      <m:sSubPr>
                        <m:ctrlPr>
                          <a:rPr lang="zh-CN" altLang="zh-CN" sz="1600"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后进入下一时刻状态</a:t>
                </a:r>
                <a14:m>
                  <m:oMath xmlns:m="http://schemas.openxmlformats.org/officeDocument/2006/math">
                    <m:sSub>
                      <m:sSubPr>
                        <m:ctrlPr>
                          <a:rPr lang="zh-CN" altLang="zh-CN" sz="1600"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e>
                      <m:sub>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的概率。显然，状态转移概率满足马尔可夫性。状态转移可以是概率性的（</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stochastic</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），也可以是确定的（</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deterministic</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）。确定的状态转移指在给定状态</a:t>
                </a:r>
                <a14:m>
                  <m:oMath xmlns:m="http://schemas.openxmlformats.org/officeDocument/2006/math">
                    <m:sSub>
                      <m:sSubPr>
                        <m:ctrlPr>
                          <a:rPr lang="zh-CN" altLang="zh-CN" sz="1600"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e>
                      <m:sub>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下采取了动作</a:t>
                </a:r>
                <a14:m>
                  <m:oMath xmlns:m="http://schemas.openxmlformats.org/officeDocument/2006/math">
                    <m:sSub>
                      <m:sSubPr>
                        <m:ctrlPr>
                          <a:rPr lang="zh-CN" altLang="zh-CN" sz="1600"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后，转移到某一状态的概率为</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奖励函数</a:t>
                </a:r>
                <a14:m>
                  <m:oMath xmlns:m="http://schemas.openxmlformats.org/officeDocument/2006/math">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e>
                      <m:sub>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sub>
                    </m:sSub>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sub>
                    </m:sSub>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e>
                      <m:sub>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：在状态</a:t>
                </a:r>
                <a14:m>
                  <m:oMath xmlns:m="http://schemas.openxmlformats.org/officeDocument/2006/math">
                    <m:sSub>
                      <m:sSubPr>
                        <m:ctrlPr>
                          <a:rPr lang="zh-CN" altLang="zh-CN" sz="1600"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e>
                      <m:sub>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执行了动作</a:t>
                </a:r>
                <a14:m>
                  <m:oMath xmlns:m="http://schemas.openxmlformats.org/officeDocument/2006/math">
                    <m:sSub>
                      <m:sSubPr>
                        <m:ctrlPr>
                          <a:rPr lang="zh-CN" altLang="zh-CN" sz="1600"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后到达状态</a:t>
                </a:r>
                <a14:m>
                  <m:oMath xmlns:m="http://schemas.openxmlformats.org/officeDocument/2006/math">
                    <m:sSub>
                      <m:sSubPr>
                        <m:ctrlPr>
                          <a:rPr lang="zh-CN" altLang="zh-CN" sz="1600"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e>
                      <m:sub>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时，智能体能够得到的奖励。</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折扣因子</a:t>
                </a:r>
                <a14:m>
                  <m:oMath xmlns:m="http://schemas.openxmlformats.org/officeDocument/2006/math">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𝛾</m:t>
                    </m:r>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：后续时刻奖励对当前动作的价值系数，</a:t>
                </a:r>
                <a14:m>
                  <m:oMath xmlns:m="http://schemas.openxmlformats.org/officeDocument/2006/math">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𝛾</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∈[0,1]</m:t>
                    </m:r>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7CB82FB6-F410-408B-9537-C511D4B0FF43}"/>
                  </a:ext>
                </a:extLst>
              </p:cNvPr>
              <p:cNvSpPr>
                <a:spLocks noRot="1" noChangeAspect="1" noMove="1" noResize="1" noEditPoints="1" noAdjustHandles="1" noChangeArrowheads="1" noChangeShapeType="1" noTextEdit="1"/>
              </p:cNvSpPr>
              <p:nvPr/>
            </p:nvSpPr>
            <p:spPr>
              <a:xfrm>
                <a:off x="1728751" y="2139306"/>
                <a:ext cx="9736418" cy="4063613"/>
              </a:xfrm>
              <a:prstGeom prst="rect">
                <a:avLst/>
              </a:prstGeom>
              <a:blipFill>
                <a:blip r:embed="rId4"/>
                <a:stretch>
                  <a:fillRect l="-313" r="-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2204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马尔可夫决策过程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E4ABE3D-2085-4459-865A-AA1B9BA9B3DE}"/>
                  </a:ext>
                </a:extLst>
              </p:cNvPr>
              <p:cNvSpPr/>
              <p:nvPr/>
            </p:nvSpPr>
            <p:spPr>
              <a:xfrm>
                <a:off x="1524000" y="1381988"/>
                <a:ext cx="9144000" cy="463973"/>
              </a:xfrm>
              <a:prstGeom prst="rect">
                <a:avLst/>
              </a:prstGeom>
            </p:spPr>
            <p:txBody>
              <a:bodyPr wrap="square">
                <a:spAutoFit/>
              </a:bodyPr>
              <a:lstStyle/>
              <a:p>
                <a:pPr algn="ctr">
                  <a:lnSpc>
                    <a:spcPct val="150000"/>
                  </a:lnSpc>
                </a:pPr>
                <a:r>
                  <a:rPr lang="zh-CN" altLang="zh-CN" dirty="0">
                    <a:latin typeface="Times New Roman" panose="02020603050405020304" pitchFamily="18" charset="0"/>
                    <a:ea typeface="等线" panose="02010600030101010101" pitchFamily="2" charset="-122"/>
                    <a:cs typeface="Times New Roman" panose="02020603050405020304" pitchFamily="18" charset="0"/>
                  </a:rPr>
                  <a:t>如下定义马尔可夫决策过程（</a:t>
                </a:r>
                <a:r>
                  <a:rPr lang="en-US" altLang="zh-CN" dirty="0">
                    <a:latin typeface="Times New Roman" panose="02020603050405020304" pitchFamily="18" charset="0"/>
                    <a:ea typeface="等线" panose="02010600030101010101" pitchFamily="2" charset="-122"/>
                    <a:cs typeface="Times New Roman" panose="02020603050405020304" pitchFamily="18" charset="0"/>
                  </a:rPr>
                  <a:t>Markov decision process</a:t>
                </a:r>
                <a:r>
                  <a:rPr lang="zh-CN" altLang="zh-CN" dirty="0">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latin typeface="Times New Roman" panose="02020603050405020304" pitchFamily="18" charset="0"/>
                    <a:ea typeface="等线" panose="02010600030101010101" pitchFamily="2" charset="-122"/>
                    <a:cs typeface="Times New Roman" panose="02020603050405020304" pitchFamily="18" charset="0"/>
                  </a:rPr>
                  <a:t>MDP</a:t>
                </a:r>
                <a:r>
                  <a:rPr lang="zh-CN" altLang="zh-CN" dirty="0">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𝑀𝐷𝑃</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𝑆</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𝐴</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𝑃</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𝑅</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𝛾</m:t>
                    </m:r>
                    <m:r>
                      <a:rPr lang="en-US" altLang="zh-CN" i="1">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7E4ABE3D-2085-4459-865A-AA1B9BA9B3DE}"/>
                  </a:ext>
                </a:extLst>
              </p:cNvPr>
              <p:cNvSpPr>
                <a:spLocks noRot="1" noChangeAspect="1" noMove="1" noResize="1" noEditPoints="1" noAdjustHandles="1" noChangeArrowheads="1" noChangeShapeType="1" noTextEdit="1"/>
              </p:cNvSpPr>
              <p:nvPr/>
            </p:nvSpPr>
            <p:spPr>
              <a:xfrm>
                <a:off x="1524000" y="1381988"/>
                <a:ext cx="9144000" cy="463973"/>
              </a:xfrm>
              <a:prstGeom prst="rect">
                <a:avLst/>
              </a:prstGeom>
              <a:blipFill>
                <a:blip r:embed="rId3"/>
                <a:stretch>
                  <a:fillRect b="-2105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8E6EE76F-A838-4571-B28F-248A34502525}"/>
              </a:ext>
            </a:extLst>
          </p:cNvPr>
          <p:cNvPicPr>
            <a:picLocks noChangeAspect="1"/>
          </p:cNvPicPr>
          <p:nvPr/>
        </p:nvPicPr>
        <p:blipFill>
          <a:blip r:embed="rId4"/>
          <a:stretch>
            <a:fillRect/>
          </a:stretch>
        </p:blipFill>
        <p:spPr>
          <a:xfrm>
            <a:off x="8800309" y="2540651"/>
            <a:ext cx="3025931" cy="2794144"/>
          </a:xfrm>
          <a:prstGeom prst="rect">
            <a:avLst/>
          </a:prstGeom>
        </p:spPr>
      </p:pic>
      <p:pic>
        <p:nvPicPr>
          <p:cNvPr id="8" name="图片 7">
            <a:extLst>
              <a:ext uri="{FF2B5EF4-FFF2-40B4-BE49-F238E27FC236}">
                <a16:creationId xmlns:a16="http://schemas.microsoft.com/office/drawing/2014/main" id="{90233E78-DC71-4992-9339-4144074FF8FA}"/>
              </a:ext>
            </a:extLst>
          </p:cNvPr>
          <p:cNvPicPr>
            <a:picLocks noChangeAspect="1"/>
          </p:cNvPicPr>
          <p:nvPr/>
        </p:nvPicPr>
        <p:blipFill>
          <a:blip r:embed="rId5"/>
          <a:stretch>
            <a:fillRect/>
          </a:stretch>
        </p:blipFill>
        <p:spPr>
          <a:xfrm>
            <a:off x="5353230" y="2702061"/>
            <a:ext cx="3483154" cy="2354676"/>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9F0CB8A-B839-4252-8DD0-7248A078B51E}"/>
                  </a:ext>
                </a:extLst>
              </p:cNvPr>
              <p:cNvSpPr/>
              <p:nvPr/>
            </p:nvSpPr>
            <p:spPr>
              <a:xfrm>
                <a:off x="252375" y="2179581"/>
                <a:ext cx="6096000" cy="3246723"/>
              </a:xfrm>
              <a:prstGeom prst="rect">
                <a:avLst/>
              </a:prstGeom>
            </p:spPr>
            <p:txBody>
              <a:bodyPr>
                <a:spAutoFit/>
              </a:bodyPr>
              <a:lstStyle/>
              <a:p>
                <a:pPr marL="342900" lvl="0" indent="-342900" algn="just">
                  <a:spcAft>
                    <a:spcPts val="0"/>
                  </a:spcAft>
                  <a:buFont typeface="Wingdings" panose="05000000000000000000" pitchFamily="2" charset="2"/>
                  <a:buChar char=""/>
                </a:pP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状态集合</a:t>
                </a:r>
                <a14:m>
                  <m:oMath xmlns:m="http://schemas.openxmlformats.org/officeDocument/2006/math">
                    <m:r>
                      <a:rPr lang="zh-CN" altLang="en-US"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9</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𝑑</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ts val="2200"/>
                  </a:lnSpc>
                  <a:spcAft>
                    <a:spcPts val="0"/>
                  </a:spcAft>
                  <a:buFont typeface="Wingdings" panose="05000000000000000000" pitchFamily="2" charset="2"/>
                  <a:buChar char=""/>
                </a:pP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动作集合</a:t>
                </a:r>
                <a14:m>
                  <m:oMath xmlns:m="http://schemas.openxmlformats.org/officeDocument/2006/math">
                    <m:r>
                      <a:rPr lang="zh-CN" altLang="en-US" sz="1600" i="1" kern="100" dirty="0">
                        <a:solidFill>
                          <a:srgbClr val="000000"/>
                        </a:solidFill>
                        <a:latin typeface="Cambria Math" panose="02040503050406030204" pitchFamily="18" charset="0"/>
                        <a:ea typeface="楷体_GB2312"/>
                        <a:cs typeface="Times New Roman" panose="02020603050405020304" pitchFamily="18" charset="0"/>
                      </a:rPr>
                      <m:t>：</m:t>
                    </m:r>
                    <m:r>
                      <a:rPr lang="en-US" altLang="zh-CN" sz="1600" i="1" kern="100">
                        <a:solidFill>
                          <a:srgbClr val="000000"/>
                        </a:solidFill>
                        <a:latin typeface="Cambria Math" panose="02040503050406030204" pitchFamily="18" charset="0"/>
                        <a:ea typeface="楷体_GB2312"/>
                        <a:cs typeface="Times New Roman" panose="02020603050405020304" pitchFamily="18" charset="0"/>
                      </a:rPr>
                      <m:t>𝐴</m:t>
                    </m:r>
                    <m:r>
                      <a:rPr lang="en-US" altLang="zh-CN" sz="1600" kern="100">
                        <a:solidFill>
                          <a:srgbClr val="000000"/>
                        </a:solidFill>
                        <a:latin typeface="Cambria Math" panose="02040503050406030204" pitchFamily="18" charset="0"/>
                        <a:ea typeface="楷体_GB2312"/>
                        <a:cs typeface="Times New Roman" panose="02020603050405020304" pitchFamily="18" charset="0"/>
                      </a:rPr>
                      <m:t>=</m:t>
                    </m:r>
                    <m:d>
                      <m:dPr>
                        <m:begChr m:val="{"/>
                        <m:endChr m:val="}"/>
                        <m:ctrlPr>
                          <a:rPr lang="en-US" altLang="zh-CN" sz="1600" i="1" kern="100">
                            <a:solidFill>
                              <a:srgbClr val="000000"/>
                            </a:solidFill>
                            <a:latin typeface="Cambria Math" panose="02040503050406030204" pitchFamily="18" charset="0"/>
                            <a:ea typeface="楷体_GB2312"/>
                            <a:cs typeface="Times New Roman" panose="02020603050405020304" pitchFamily="18" charset="0"/>
                          </a:rPr>
                        </m:ctrlPr>
                      </m:dPr>
                      <m:e>
                        <m:r>
                          <a:rPr lang="zh-CN" altLang="zh-CN" sz="1600" kern="100">
                            <a:solidFill>
                              <a:srgbClr val="000000"/>
                            </a:solidFill>
                            <a:latin typeface="Cambria Math" panose="02040503050406030204" pitchFamily="18" charset="0"/>
                            <a:ea typeface="楷体_GB2312"/>
                            <a:cs typeface="Times New Roman" panose="02020603050405020304" pitchFamily="18" charset="0"/>
                          </a:rPr>
                          <m:t>上</m:t>
                        </m:r>
                        <m:r>
                          <m:rPr>
                            <m:nor/>
                          </m:rPr>
                          <a:rPr lang="zh-CN" altLang="zh-CN" sz="1600" kern="1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m:t>，右</m:t>
                        </m:r>
                      </m:e>
                    </m:d>
                  </m:oMath>
                </a14:m>
                <a:endParaRPr lang="en-US"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ts val="2200"/>
                  </a:lnSpc>
                  <a:spcAft>
                    <a:spcPts val="0"/>
                  </a:spcAft>
                  <a:buFont typeface="Wingdings" panose="05000000000000000000" pitchFamily="2" charset="2"/>
                  <a:buChar char=""/>
                </a:pPr>
                <a:endParaRPr lang="en-US" altLang="zh-CN" sz="1600" i="1" dirty="0">
                  <a:latin typeface="微软雅黑" panose="020B0503020204020204" pitchFamily="34" charset="-122"/>
                  <a:ea typeface="微软雅黑" panose="020B0503020204020204" pitchFamily="34" charset="-122"/>
                </a:endParaRPr>
              </a:p>
              <a:p>
                <a:pPr marL="342900" lvl="0" indent="-342900" algn="just">
                  <a:lnSpc>
                    <a:spcPts val="2200"/>
                  </a:lnSpc>
                  <a:spcAft>
                    <a:spcPts val="0"/>
                  </a:spcAft>
                  <a:buFont typeface="Wingdings" panose="05000000000000000000" pitchFamily="2" charset="2"/>
                  <a:buChar char=""/>
                </a:pPr>
                <a:endParaRPr lang="en-US" altLang="zh-CN" sz="1600" i="1" dirty="0">
                  <a:latin typeface="微软雅黑" panose="020B0503020204020204" pitchFamily="34" charset="-122"/>
                  <a:ea typeface="微软雅黑" panose="020B0503020204020204" pitchFamily="34" charset="-122"/>
                </a:endParaRPr>
              </a:p>
              <a:p>
                <a:pPr marL="342900" lvl="0" indent="-342900" algn="just">
                  <a:lnSpc>
                    <a:spcPts val="2200"/>
                  </a:lnSpc>
                  <a:spcAft>
                    <a:spcPts val="0"/>
                  </a:spcAft>
                  <a:buFont typeface="Wingdings" panose="05000000000000000000" pitchFamily="2" charset="2"/>
                  <a:buChar char=""/>
                </a:pPr>
                <a:endParaRPr lang="en-US" altLang="zh-CN" sz="1600" i="1" dirty="0">
                  <a:latin typeface="微软雅黑" panose="020B0503020204020204" pitchFamily="34" charset="-122"/>
                  <a:ea typeface="微软雅黑" panose="020B0503020204020204" pitchFamily="34" charset="-122"/>
                </a:endParaRPr>
              </a:p>
              <a:p>
                <a:pPr marL="285750" lvl="0" indent="-285750" algn="just">
                  <a:lnSpc>
                    <a:spcPts val="2200"/>
                  </a:lnSpc>
                  <a:spcAft>
                    <a:spcPts val="0"/>
                  </a:spcAft>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奖励</a:t>
                </a:r>
                <a14:m>
                  <m:oMath xmlns:m="http://schemas.openxmlformats.org/officeDocument/2006/math">
                    <m:r>
                      <a:rPr lang="zh-CN" altLang="en-US" sz="1600" i="1" smtClean="0">
                        <a:latin typeface="Cambria Math" panose="02040503050406030204" pitchFamily="18" charset="0"/>
                      </a:rPr>
                      <m:t>函数</m:t>
                    </m:r>
                    <m:r>
                      <a:rPr lang="zh-CN" altLang="en-US" sz="1600" i="1">
                        <a:latin typeface="Cambria Math" panose="02040503050406030204" pitchFamily="18" charset="0"/>
                      </a:rPr>
                      <m:t>：</m:t>
                    </m:r>
                    <m:r>
                      <a:rPr lang="en-US" altLang="zh-CN" sz="1600" i="1">
                        <a:latin typeface="Cambria Math" panose="02040503050406030204" pitchFamily="18" charset="0"/>
                      </a:rPr>
                      <m:t>𝑅</m:t>
                    </m:r>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𝐴</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d>
                    <m:r>
                      <a:rPr lang="en-US" altLang="zh-CN" sz="1600" i="1">
                        <a:latin typeface="Cambria Math" panose="02040503050406030204" pitchFamily="18" charset="0"/>
                      </a:rPr>
                      <m:t>=</m:t>
                    </m:r>
                    <m:d>
                      <m:dPr>
                        <m:begChr m:val="{"/>
                        <m:endChr m:val=""/>
                        <m:ctrlPr>
                          <a:rPr lang="zh-CN" altLang="zh-CN" sz="1600" i="1">
                            <a:latin typeface="Cambria Math" panose="02040503050406030204" pitchFamily="18" charset="0"/>
                          </a:rPr>
                        </m:ctrlPr>
                      </m:dPr>
                      <m:e>
                        <m:m>
                          <m:mPr>
                            <m:mcs>
                              <m:mc>
                                <m:mcPr>
                                  <m:count m:val="2"/>
                                  <m:mcJc m:val="center"/>
                                </m:mcPr>
                              </m:mc>
                            </m:mcs>
                            <m:ctrlPr>
                              <a:rPr lang="zh-CN" altLang="zh-CN" sz="1600" i="1">
                                <a:latin typeface="Cambria Math" panose="02040503050406030204" pitchFamily="18" charset="0"/>
                              </a:rPr>
                            </m:ctrlPr>
                          </m:mPr>
                          <m:mr>
                            <m:e>
                              <m:r>
                                <a:rPr lang="en-US" altLang="zh-CN" sz="1600" i="1">
                                  <a:latin typeface="Cambria Math" panose="02040503050406030204" pitchFamily="18" charset="0"/>
                                </a:rPr>
                                <m:t>1,</m:t>
                              </m:r>
                            </m:e>
                            <m:e>
                              <m:r>
                                <a:rPr lang="zh-CN" altLang="zh-CN" sz="1600">
                                  <a:latin typeface="Cambria Math" panose="02040503050406030204" pitchFamily="18" charset="0"/>
                                </a:rPr>
                                <m:t>如果</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9</m:t>
                                  </m:r>
                                </m:sub>
                              </m:sSub>
                            </m:e>
                          </m:mr>
                          <m:mr>
                            <m:e>
                              <m:r>
                                <a:rPr lang="en-US" altLang="zh-CN" sz="1600" i="1">
                                  <a:latin typeface="Cambria Math" panose="02040503050406030204" pitchFamily="18" charset="0"/>
                                </a:rPr>
                                <m:t>−1,</m:t>
                              </m:r>
                            </m:e>
                            <m:e>
                              <m:r>
                                <a:rPr lang="zh-CN" altLang="zh-CN" sz="1600">
                                  <a:latin typeface="Cambria Math" panose="02040503050406030204" pitchFamily="18" charset="0"/>
                                </a:rPr>
                                <m:t>如果</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𝑑</m:t>
                                  </m:r>
                                </m:sub>
                              </m:sSub>
                            </m:e>
                          </m:mr>
                          <m:mr>
                            <m:e>
                              <m:r>
                                <a:rPr lang="en-US" altLang="zh-CN" sz="1600" i="1">
                                  <a:latin typeface="Cambria Math" panose="02040503050406030204" pitchFamily="18" charset="0"/>
                                </a:rPr>
                                <m:t>0,</m:t>
                              </m:r>
                            </m:e>
                            <m:e>
                              <m:r>
                                <a:rPr lang="zh-CN" altLang="zh-CN" sz="1600">
                                  <a:latin typeface="Cambria Math" panose="02040503050406030204" pitchFamily="18" charset="0"/>
                                </a:rPr>
                                <m:t>其他情况</m:t>
                              </m:r>
                              <m:r>
                                <a:rPr lang="zh-CN" altLang="zh-CN" sz="1600">
                                  <a:latin typeface="Cambria Math" panose="02040503050406030204" pitchFamily="18" charset="0"/>
                                </a:rPr>
                                <m:t> </m:t>
                              </m:r>
                              <m:r>
                                <a:rPr lang="en-US" altLang="zh-CN" sz="1600" i="1">
                                  <a:latin typeface="Cambria Math" panose="02040503050406030204" pitchFamily="18" charset="0"/>
                                </a:rPr>
                                <m:t>         </m:t>
                              </m:r>
                            </m:e>
                          </m:mr>
                        </m:m>
                      </m:e>
                    </m:d>
                  </m:oMath>
                </a14:m>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zh-CN" altLang="zh-CN" sz="1600" dirty="0">
                  <a:latin typeface="微软雅黑" panose="020B0503020204020204" pitchFamily="34" charset="-122"/>
                  <a:ea typeface="微软雅黑" panose="020B0503020204020204" pitchFamily="34" charset="-122"/>
                </a:endParaRPr>
              </a:p>
              <a:p>
                <a:pPr lvl="0"/>
                <a:endParaRPr lang="en-US" altLang="zh-CN" sz="16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折扣因子：</a:t>
                </a:r>
                <a14:m>
                  <m:oMath xmlns:m="http://schemas.openxmlformats.org/officeDocument/2006/math">
                    <m:r>
                      <a:rPr lang="en-US" altLang="zh-CN" sz="1600" i="1">
                        <a:latin typeface="Cambria Math" panose="02040503050406030204" pitchFamily="18" charset="0"/>
                      </a:rPr>
                      <m:t>𝛾</m:t>
                    </m:r>
                    <m:r>
                      <a:rPr lang="en-US" altLang="zh-CN" sz="1600" i="1">
                        <a:latin typeface="Cambria Math" panose="02040503050406030204" pitchFamily="18" charset="0"/>
                      </a:rPr>
                      <m:t>=0.99</m:t>
                    </m:r>
                  </m:oMath>
                </a14:m>
                <a:endParaRPr lang="en-US" altLang="zh-CN" sz="16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l"/>
                </a:pPr>
                <a:endParaRPr lang="en-US" altLang="zh-CN" sz="16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l"/>
                </a:pPr>
                <a:r>
                  <a:rPr lang="zh-CN" altLang="zh-CN" sz="1600" dirty="0">
                    <a:latin typeface="微软雅黑" panose="020B0503020204020204" pitchFamily="34" charset="-122"/>
                    <a:ea typeface="微软雅黑" panose="020B0503020204020204" pitchFamily="34" charset="-122"/>
                  </a:rPr>
                  <a:t>初始状态</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0</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1</m:t>
                        </m:r>
                      </m:sub>
                    </m:sSub>
                  </m:oMath>
                </a14:m>
                <a:r>
                  <a:rPr lang="zh-CN" altLang="zh-CN" sz="1600" dirty="0">
                    <a:latin typeface="微软雅黑" panose="020B0503020204020204" pitchFamily="34" charset="-122"/>
                    <a:ea typeface="微软雅黑" panose="020B0503020204020204" pitchFamily="34" charset="-122"/>
                  </a:rPr>
                  <a:t>，终止状态集合</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𝑇</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9</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𝑑</m:t>
                        </m:r>
                      </m:sub>
                    </m:sSub>
                    <m:r>
                      <a:rPr lang="en-US" altLang="zh-CN" sz="1600" i="1">
                        <a:latin typeface="Cambria Math" panose="02040503050406030204" pitchFamily="18" charset="0"/>
                      </a:rPr>
                      <m:t>}</m:t>
                    </m:r>
                  </m:oMath>
                </a14:m>
                <a:r>
                  <a:rPr lang="zh-CN" altLang="zh-CN" sz="1600" dirty="0">
                    <a:latin typeface="微软雅黑" panose="020B0503020204020204" pitchFamily="34" charset="-122"/>
                    <a:ea typeface="微软雅黑" panose="020B0503020204020204" pitchFamily="34" charset="-122"/>
                  </a:rPr>
                  <a:t>。</a:t>
                </a:r>
              </a:p>
              <a:p>
                <a:pPr marL="342900" lvl="0" indent="-342900" algn="just">
                  <a:lnSpc>
                    <a:spcPts val="2200"/>
                  </a:lnSpc>
                  <a:spcAft>
                    <a:spcPts val="0"/>
                  </a:spcAft>
                  <a:buFont typeface="Wingdings" panose="05000000000000000000" pitchFamily="2" charset="2"/>
                  <a:buChar char=""/>
                </a:pP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09F0CB8A-B839-4252-8DD0-7248A078B51E}"/>
                  </a:ext>
                </a:extLst>
              </p:cNvPr>
              <p:cNvSpPr>
                <a:spLocks noRot="1" noChangeAspect="1" noMove="1" noResize="1" noEditPoints="1" noAdjustHandles="1" noChangeArrowheads="1" noChangeShapeType="1" noTextEdit="1"/>
              </p:cNvSpPr>
              <p:nvPr/>
            </p:nvSpPr>
            <p:spPr>
              <a:xfrm>
                <a:off x="252375" y="2179581"/>
                <a:ext cx="6096000" cy="3246723"/>
              </a:xfrm>
              <a:prstGeom prst="rect">
                <a:avLst/>
              </a:prstGeom>
              <a:blipFill>
                <a:blip r:embed="rId6"/>
                <a:stretch>
                  <a:fillRect l="-400" t="-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1153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马尔可夫决策过程：如何与环境交互</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p:pic>
        <p:nvPicPr>
          <p:cNvPr id="9" name="图片 8">
            <a:extLst>
              <a:ext uri="{FF2B5EF4-FFF2-40B4-BE49-F238E27FC236}">
                <a16:creationId xmlns:a16="http://schemas.microsoft.com/office/drawing/2014/main" id="{D376633D-7008-468C-AE46-2FAC44CED61C}"/>
              </a:ext>
            </a:extLst>
          </p:cNvPr>
          <p:cNvPicPr>
            <a:picLocks noChangeAspect="1"/>
          </p:cNvPicPr>
          <p:nvPr/>
        </p:nvPicPr>
        <p:blipFill>
          <a:blip r:embed="rId3"/>
          <a:stretch>
            <a:fillRect/>
          </a:stretch>
        </p:blipFill>
        <p:spPr>
          <a:xfrm>
            <a:off x="3953399" y="1574709"/>
            <a:ext cx="3936723" cy="1107531"/>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7DA5568-5FFB-4962-BD4A-ADBF1D1E40D3}"/>
                  </a:ext>
                </a:extLst>
              </p:cNvPr>
              <p:cNvSpPr/>
              <p:nvPr/>
            </p:nvSpPr>
            <p:spPr>
              <a:xfrm>
                <a:off x="1209821" y="2842122"/>
                <a:ext cx="9772357" cy="2481449"/>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马尔可夫决策过程刻画了智能体与环境的交互特点，这一交互可用图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6.6</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简洁概括。如图所示，智能体从初始状态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0</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开始，根据策略执行动作</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𝐴</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0</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，得到奖励值</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𝑅</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，同时状态转移到</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，以此类推。于是，可得到一个状态序列</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0</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，该序列称为</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轨迹（</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trajectory</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轨迹长度可以是无限的，也可以有终止状态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。状态序列中包含终止状态的问题叫</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分段（</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episodic</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问题</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，不包含终止状态的问题叫</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持续（</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continuing</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问题</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。在分段问题中，一个从初始状态到终止状态的完整轨迹称为一个</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片段（</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episode</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本章讨论的主要是分段问题，有时也将动作和奖励记入状态序列中，用</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0</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𝐴</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0</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𝑅</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𝐴</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𝑅</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来描述一个片段。</a:t>
                </a:r>
              </a:p>
            </p:txBody>
          </p:sp>
        </mc:Choice>
        <mc:Fallback xmlns="">
          <p:sp>
            <p:nvSpPr>
              <p:cNvPr id="10" name="矩形 9">
                <a:extLst>
                  <a:ext uri="{FF2B5EF4-FFF2-40B4-BE49-F238E27FC236}">
                    <a16:creationId xmlns:a16="http://schemas.microsoft.com/office/drawing/2014/main" id="{E7DA5568-5FFB-4962-BD4A-ADBF1D1E40D3}"/>
                  </a:ext>
                </a:extLst>
              </p:cNvPr>
              <p:cNvSpPr>
                <a:spLocks noRot="1" noChangeAspect="1" noMove="1" noResize="1" noEditPoints="1" noAdjustHandles="1" noChangeArrowheads="1" noChangeShapeType="1" noTextEdit="1"/>
              </p:cNvSpPr>
              <p:nvPr/>
            </p:nvSpPr>
            <p:spPr>
              <a:xfrm>
                <a:off x="1209821" y="2842122"/>
                <a:ext cx="9772357" cy="2481449"/>
              </a:xfrm>
              <a:prstGeom prst="rect">
                <a:avLst/>
              </a:prstGeom>
              <a:blipFill>
                <a:blip r:embed="rId4"/>
                <a:stretch>
                  <a:fillRect l="-312" r="-312" b="-2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3896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强化学习定义</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p:sp>
        <p:nvSpPr>
          <p:cNvPr id="11" name="矩形: 圆角 6">
            <a:extLst>
              <a:ext uri="{FF2B5EF4-FFF2-40B4-BE49-F238E27FC236}">
                <a16:creationId xmlns:a16="http://schemas.microsoft.com/office/drawing/2014/main" id="{D1CC0456-653C-4577-BB6C-58F1FA6153CC}"/>
              </a:ext>
            </a:extLst>
          </p:cNvPr>
          <p:cNvSpPr/>
          <p:nvPr/>
        </p:nvSpPr>
        <p:spPr>
          <a:xfrm>
            <a:off x="813287" y="1514200"/>
            <a:ext cx="10915096" cy="4550001"/>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5ED306-5051-4B09-BA82-1101803734A9}"/>
                  </a:ext>
                </a:extLst>
              </p:cNvPr>
              <p:cNvSpPr/>
              <p:nvPr/>
            </p:nvSpPr>
            <p:spPr>
              <a:xfrm>
                <a:off x="1020277" y="1514200"/>
                <a:ext cx="10674417" cy="4779578"/>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策略函数</a:t>
                </a:r>
                <a14:m>
                  <m:oMath xmlns:m="http://schemas.openxmlformats.org/officeDocument/2006/math">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𝜋</m:t>
                    </m:r>
                  </m:oMath>
                </a14:m>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策略函数刻画了</a:t>
                </a:r>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智能体选择动作的</a:t>
                </a:r>
                <a:r>
                  <a:rPr lang="zh-CN" altLang="en-US"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机制。</a:t>
                </a:r>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策略函数</a:t>
                </a:r>
                <a14:m>
                  <m:oMath xmlns:m="http://schemas.openxmlformats.org/officeDocument/2006/math">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𝜋</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𝑆</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↦[0, 1]</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𝜋</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表示智能体在状态</a:t>
                </a:r>
                <a14:m>
                  <m:oMath xmlns:m="http://schemas.openxmlformats.org/officeDocument/2006/math">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𝑠</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下采取动作</a:t>
                </a:r>
                <a14:m>
                  <m:oMath xmlns:m="http://schemas.openxmlformats.org/officeDocument/2006/math">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的概率。策略函数可以是概率性的，也可以是确定的。确定的策略函数指在给定状态</a:t>
                </a:r>
                <a14:m>
                  <m:oMath xmlns:m="http://schemas.openxmlformats.org/officeDocument/2006/math">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𝑠</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情况下，只有一个动作</a:t>
                </a:r>
                <a14:m>
                  <m:oMath xmlns:m="http://schemas.openxmlformats.org/officeDocument/2006/math">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使得概率</a:t>
                </a:r>
                <a14:m>
                  <m:oMath xmlns:m="http://schemas.openxmlformats.org/officeDocument/2006/math">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𝜋</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取值为</a:t>
                </a:r>
                <a:r>
                  <a:rPr lang="en-US"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。对于确定的策略函数，为了简化符号，记</a:t>
                </a:r>
                <a14:m>
                  <m:oMath xmlns:m="http://schemas.openxmlformats.org/officeDocument/2006/math">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𝜋</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。一个好的策略函数应该能够使得智能体在采取了一系列行动后可得到最佳奖励，即最大化每一时刻的回报值</a:t>
                </a:r>
                <a14:m>
                  <m:oMath xmlns:m="http://schemas.openxmlformats.org/officeDocument/2006/math">
                    <m:sSub>
                      <m:sSubPr>
                        <m:ctrlPr>
                          <a:rPr lang="zh-CN" altLang="zh-CN" sz="1600"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𝐺</m:t>
                        </m:r>
                      </m:e>
                      <m: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𝑡</m:t>
                        </m:r>
                      </m:sub>
                    </m:s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𝛾</m:t>
                    </m:r>
                    <m:sSub>
                      <m:sSubPr>
                        <m:ctrlPr>
                          <a:rPr lang="zh-CN" altLang="zh-CN" sz="1600"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sSup>
                      <m:sSupPr>
                        <m:ctrlPr>
                          <a:rPr lang="zh-CN" altLang="zh-CN" sz="1600"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𝛾</m:t>
                        </m:r>
                      </m:e>
                      <m:sup>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2</m:t>
                        </m:r>
                      </m:sup>
                    </m:sSup>
                    <m:sSub>
                      <m:sSubPr>
                        <m:ctrlPr>
                          <a:rPr lang="zh-CN" altLang="zh-CN" sz="1600"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+3</m:t>
                        </m:r>
                      </m:sub>
                    </m:s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。从</a:t>
                </a:r>
                <a14:m>
                  <m:oMath xmlns:m="http://schemas.openxmlformats.org/officeDocument/2006/math">
                    <m:sSub>
                      <m:sSubPr>
                        <m:ctrlPr>
                          <a:rPr lang="zh-CN" altLang="zh-CN" sz="1600"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𝐺</m:t>
                        </m:r>
                      </m:e>
                      <m: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的定义可知，</a:t>
                </a:r>
                <a14:m>
                  <m:oMath xmlns:m="http://schemas.openxmlformats.org/officeDocument/2006/math">
                    <m:sSub>
                      <m:sSubPr>
                        <m:ctrlPr>
                          <a:rPr lang="zh-CN" altLang="zh-CN" sz="1600"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𝐺</m:t>
                        </m:r>
                      </m:e>
                      <m: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要根据一次包含了终止状态的轨迹序列计算</a:t>
                </a:r>
                <a:r>
                  <a:rPr lang="zh-CN" altLang="en-US"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所得。</a:t>
                </a:r>
                <a:endParaRPr lang="en-US"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endPar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价值函数（</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value function</a:t>
                </a: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𝑉</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𝑆</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ℝ</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sSub>
                      <m:sSubPr>
                        <m:ctrlPr>
                          <a:rPr lang="zh-CN" altLang="zh-CN" sz="1600" b="1" i="1" smtClean="0">
                            <a:solidFill>
                              <a:srgbClr val="FF0000"/>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i="1">
                            <a:solidFill>
                              <a:srgbClr val="FF0000"/>
                            </a:solidFill>
                            <a:effectLst/>
                            <a:latin typeface="Cambria Math" panose="02040503050406030204" pitchFamily="18" charset="0"/>
                            <a:ea typeface="微软雅黑" panose="020B0503020204020204" pitchFamily="34" charset="-122"/>
                            <a:cs typeface="Times New Roman" panose="02020603050405020304" pitchFamily="18" charset="0"/>
                          </a:rPr>
                          <m:t>𝑽</m:t>
                        </m:r>
                      </m:e>
                      <m:sub>
                        <m:r>
                          <a:rPr lang="en-US" altLang="zh-CN" sz="1600" b="1" i="1">
                            <a:solidFill>
                              <a:srgbClr val="FF0000"/>
                            </a:solidFill>
                            <a:effectLst/>
                            <a:latin typeface="Cambria Math" panose="02040503050406030204" pitchFamily="18" charset="0"/>
                            <a:ea typeface="微软雅黑" panose="020B0503020204020204" pitchFamily="34" charset="-122"/>
                            <a:cs typeface="Times New Roman" panose="02020603050405020304" pitchFamily="18" charset="0"/>
                          </a:rPr>
                          <m:t>𝝅</m:t>
                        </m:r>
                      </m:sub>
                    </m:sSub>
                    <m:d>
                      <m:dPr>
                        <m:ctrlPr>
                          <a:rPr lang="zh-CN" altLang="zh-CN" sz="1600" b="1" i="1">
                            <a:solidFill>
                              <a:srgbClr val="FF0000"/>
                            </a:solidFill>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1">
                            <a:solidFill>
                              <a:srgbClr val="FF0000"/>
                            </a:solidFill>
                            <a:effectLst/>
                            <a:latin typeface="Cambria Math" panose="02040503050406030204" pitchFamily="18" charset="0"/>
                            <a:ea typeface="微软雅黑" panose="020B0503020204020204" pitchFamily="34" charset="-122"/>
                            <a:cs typeface="Times New Roman" panose="02020603050405020304" pitchFamily="18" charset="0"/>
                          </a:rPr>
                          <m:t>𝒔</m:t>
                        </m:r>
                      </m:e>
                    </m:d>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𝔼</m:t>
                        </m:r>
                      </m:e>
                      <m: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𝜋</m:t>
                        </m:r>
                      </m:sub>
                    </m:s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𝐺</m:t>
                        </m:r>
                      </m:e>
                      <m: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𝑡</m:t>
                        </m:r>
                      </m:sub>
                    </m:s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𝑆</m:t>
                        </m:r>
                      </m:e>
                      <m: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𝑡</m:t>
                        </m:r>
                      </m:sub>
                    </m:sSub>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zh-CN"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表示智能体在时刻</a:t>
                </a:r>
                <a14:m>
                  <m:oMath xmlns:m="http://schemas.openxmlformats.org/officeDocument/2006/math">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处于状态</a:t>
                </a:r>
                <a14:m>
                  <m:oMath xmlns:m="http://schemas.openxmlformats.org/officeDocument/2006/math">
                    <m:r>
                      <a:rPr lang="en-US" altLang="zh-CN" sz="1600">
                        <a:solidFill>
                          <a:schemeClr val="bg1"/>
                        </a:solidFill>
                        <a:effectLst/>
                        <a:latin typeface="Cambria Math" panose="02040503050406030204" pitchFamily="18" charset="0"/>
                        <a:ea typeface="微软雅黑" panose="020B0503020204020204" pitchFamily="34" charset="-122"/>
                        <a:cs typeface="Times New Roman" panose="02020603050405020304" pitchFamily="18" charset="0"/>
                      </a:rPr>
                      <m:t>𝑠</m:t>
                    </m:r>
                  </m:oMath>
                </a14:m>
                <a:r>
                  <a:rPr lang="zh-CN" altLang="zh-CN" sz="1600"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时，</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按照策略</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𝜋</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采取行动时所获得回报的期望。价值函数衡量了某个状态的好坏程度，反映了智能体从当前状态转移到该状态时能够为目标完成带来多大</a:t>
                </a:r>
                <a:r>
                  <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好处</a:t>
                </a:r>
                <a:r>
                  <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endPar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动作</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价值函数</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(action-value function)</a:t>
                </a: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𝑞</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𝑆</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ℝ</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sSub>
                      <m:sSubPr>
                        <m:ctrlPr>
                          <a:rPr lang="zh-CN" altLang="zh-CN" sz="1600" b="1"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i="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𝒒</m:t>
                        </m:r>
                      </m:e>
                      <m:sub>
                        <m:r>
                          <a:rPr lang="en-US" altLang="zh-CN" sz="1600" b="1" i="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𝝅</m:t>
                        </m:r>
                      </m:sub>
                    </m:sSub>
                    <m:d>
                      <m:dPr>
                        <m:ctrlPr>
                          <a:rPr lang="zh-CN" altLang="zh-CN" sz="1600" b="1" i="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𝐬</m:t>
                        </m:r>
                        <m:r>
                          <a:rPr lang="en-US" altLang="zh-CN" sz="1600" b="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i="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𝒂</m:t>
                        </m:r>
                      </m:e>
                    </m:d>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𝔼</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𝜋</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𝐺</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𝑆</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𝐴</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，表示智能体在时刻</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处于状态</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时，选择了动作</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后，在</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时刻后根据策略</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𝜋</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采取行动所获得回报的期望。</a:t>
                </a:r>
              </a:p>
              <a:p>
                <a:pPr marL="285750" indent="-285750" algn="just">
                  <a:buFont typeface="Wingdings" panose="05000000000000000000" pitchFamily="2" charset="2"/>
                  <a:buChar char="l"/>
                </a:pP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125ED306-5051-4B09-BA82-1101803734A9}"/>
                  </a:ext>
                </a:extLst>
              </p:cNvPr>
              <p:cNvSpPr>
                <a:spLocks noRot="1" noChangeAspect="1" noMove="1" noResize="1" noEditPoints="1" noAdjustHandles="1" noChangeArrowheads="1" noChangeShapeType="1" noTextEdit="1"/>
              </p:cNvSpPr>
              <p:nvPr/>
            </p:nvSpPr>
            <p:spPr>
              <a:xfrm>
                <a:off x="1020277" y="1514200"/>
                <a:ext cx="10674417" cy="4779578"/>
              </a:xfrm>
              <a:prstGeom prst="rect">
                <a:avLst/>
              </a:prstGeom>
              <a:blipFill>
                <a:blip r:embed="rId3"/>
                <a:stretch>
                  <a:fillRect l="-228" r="-3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913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强化学习定义</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867882F-E018-4730-8CA8-82321C64A454}"/>
                  </a:ext>
                </a:extLst>
              </p:cNvPr>
              <p:cNvSpPr/>
              <p:nvPr/>
            </p:nvSpPr>
            <p:spPr>
              <a:xfrm>
                <a:off x="1069143" y="1562717"/>
                <a:ext cx="9425353" cy="2120709"/>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价值函数和动作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价值函数反映了智能体在某一策略下所对应状态序列</a:t>
                </a:r>
                <a:r>
                  <a:rPr lang="zh-CN" altLang="zh-CN" dirty="0">
                    <a:solidFill>
                      <a:srgbClr val="FF0000"/>
                    </a:solidFill>
                    <a:latin typeface="Times New Roman" panose="02020603050405020304" pitchFamily="18" charset="0"/>
                    <a:ea typeface="楷体_GB2312"/>
                    <a:cs typeface="Times New Roman" panose="02020603050405020304" pitchFamily="18" charset="0"/>
                  </a:rPr>
                  <a:t>获得回报的期望</a:t>
                </a:r>
                <a:r>
                  <a:rPr lang="zh-CN" altLang="zh-CN" dirty="0">
                    <a:solidFill>
                      <a:srgbClr val="000000"/>
                    </a:solidFill>
                    <a:latin typeface="Times New Roman" panose="02020603050405020304" pitchFamily="18" charset="0"/>
                    <a:ea typeface="楷体_GB2312"/>
                    <a:cs typeface="Times New Roman" panose="02020603050405020304" pitchFamily="18" charset="0"/>
                  </a:rPr>
                  <a:t>，它能比回报本身更加准确地刻画智能体的目标。注意，价值函数和动作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价值函数的定义之所以能够成立，离不开决策过程所具有的</a:t>
                </a:r>
                <a:r>
                  <a:rPr lang="zh-CN" altLang="zh-CN" dirty="0">
                    <a:solidFill>
                      <a:srgbClr val="FF0000"/>
                    </a:solidFill>
                    <a:latin typeface="Times New Roman" panose="02020603050405020304" pitchFamily="18" charset="0"/>
                    <a:ea typeface="楷体_GB2312"/>
                    <a:cs typeface="Times New Roman" panose="02020603050405020304" pitchFamily="18" charset="0"/>
                  </a:rPr>
                  <a:t>马尔可夫性</a:t>
                </a:r>
                <a:r>
                  <a:rPr lang="zh-CN" altLang="zh-CN" dirty="0">
                    <a:solidFill>
                      <a:srgbClr val="000000"/>
                    </a:solidFill>
                    <a:latin typeface="Times New Roman" panose="02020603050405020304" pitchFamily="18" charset="0"/>
                    <a:ea typeface="楷体_GB2312"/>
                    <a:cs typeface="Times New Roman" panose="02020603050405020304" pitchFamily="18" charset="0"/>
                  </a:rPr>
                  <a:t>，即当位于当前状态</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时，无论当前时刻</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𝑡</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的取值是多少，一个策略回报值的期望是一定的（当前状态只与前一状态有关，与时间无关）。</a:t>
                </a:r>
              </a:p>
            </p:txBody>
          </p:sp>
        </mc:Choice>
        <mc:Fallback xmlns="">
          <p:sp>
            <p:nvSpPr>
              <p:cNvPr id="2" name="矩形 1">
                <a:extLst>
                  <a:ext uri="{FF2B5EF4-FFF2-40B4-BE49-F238E27FC236}">
                    <a16:creationId xmlns:a16="http://schemas.microsoft.com/office/drawing/2014/main" id="{4867882F-E018-4730-8CA8-82321C64A454}"/>
                  </a:ext>
                </a:extLst>
              </p:cNvPr>
              <p:cNvSpPr>
                <a:spLocks noRot="1" noChangeAspect="1" noMove="1" noResize="1" noEditPoints="1" noAdjustHandles="1" noChangeArrowheads="1" noChangeShapeType="1" noTextEdit="1"/>
              </p:cNvSpPr>
              <p:nvPr/>
            </p:nvSpPr>
            <p:spPr>
              <a:xfrm>
                <a:off x="1069143" y="1562717"/>
                <a:ext cx="9425353" cy="2120709"/>
              </a:xfrm>
              <a:prstGeom prst="rect">
                <a:avLst/>
              </a:prstGeom>
              <a:blipFill>
                <a:blip r:embed="rId3"/>
                <a:stretch>
                  <a:fillRect l="-517" r="-517" b="-3736"/>
                </a:stretch>
              </a:blipFill>
            </p:spPr>
            <p:txBody>
              <a:bodyPr/>
              <a:lstStyle/>
              <a:p>
                <a:r>
                  <a:rPr lang="zh-CN" altLang="en-US">
                    <a:noFill/>
                  </a:rPr>
                  <a:t> </a:t>
                </a:r>
              </a:p>
            </p:txBody>
          </p:sp>
        </mc:Fallback>
      </mc:AlternateContent>
      <p:sp>
        <p:nvSpPr>
          <p:cNvPr id="17" name="矩形: 圆角 6">
            <a:extLst>
              <a:ext uri="{FF2B5EF4-FFF2-40B4-BE49-F238E27FC236}">
                <a16:creationId xmlns:a16="http://schemas.microsoft.com/office/drawing/2014/main" id="{AB7DA9F9-F95E-4229-BA84-927DB934D2FB}"/>
              </a:ext>
            </a:extLst>
          </p:cNvPr>
          <p:cNvSpPr/>
          <p:nvPr/>
        </p:nvSpPr>
        <p:spPr>
          <a:xfrm>
            <a:off x="1970728" y="3866517"/>
            <a:ext cx="8395298" cy="192697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CAFF662-BA69-4199-BB8B-47DAFC02D0D3}"/>
                  </a:ext>
                </a:extLst>
              </p:cNvPr>
              <p:cNvSpPr/>
              <p:nvPr/>
            </p:nvSpPr>
            <p:spPr>
              <a:xfrm>
                <a:off x="2118439" y="4119756"/>
                <a:ext cx="8099877" cy="1114985"/>
              </a:xfrm>
              <a:prstGeom prst="rect">
                <a:avLst/>
              </a:prstGeom>
            </p:spPr>
            <p:txBody>
              <a:bodyPr wrap="square">
                <a:spAutoFit/>
              </a:bodyPr>
              <a:lstStyle/>
              <a:p>
                <a:pPr algn="just"/>
                <a:endPar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强化学习可以转化为一个策略学习问题，其定义为：给定一个马尔可夫决策过程</a:t>
                </a:r>
                <a14:m>
                  <m:oMath xmlns:m="http://schemas.openxmlformats.org/officeDocument/2006/math">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𝑀𝐷𝑃</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𝑃</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𝛾</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学习一个最优策略</a:t>
                </a:r>
                <a14:m>
                  <m:oMath xmlns:m="http://schemas.openxmlformats.org/officeDocument/2006/math">
                    <m:sSup>
                      <m:sSupPr>
                        <m:ctrlPr>
                          <a:rPr lang="zh-CN" altLang="zh-CN" sz="20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𝜋</m:t>
                        </m:r>
                      </m:e>
                      <m:sup>
                        <m:r>
                          <a:rPr lang="en-US" altLang="zh-CN" sz="20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up>
                    </m:sSup>
                  </m:oMath>
                </a14:m>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，对任意</a:t>
                </a:r>
                <a14:m>
                  <m:oMath xmlns:m="http://schemas.openxmlformats.org/officeDocument/2006/math">
                    <m:r>
                      <a:rPr lang="en-US" altLang="zh-CN" sz="20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20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𝑆</m:t>
                    </m:r>
                  </m:oMath>
                </a14:m>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使得</a:t>
                </a:r>
                <a14:m>
                  <m:oMath xmlns:m="http://schemas.openxmlformats.org/officeDocument/2006/math">
                    <m:sSub>
                      <m:sSubPr>
                        <m:ctrlPr>
                          <a:rPr lang="zh-CN" altLang="zh-CN" sz="20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𝑉</m:t>
                        </m:r>
                      </m:e>
                      <m:sub>
                        <m:sSup>
                          <m:sSupPr>
                            <m:ctrlPr>
                              <a:rPr lang="zh-CN" altLang="zh-CN" sz="20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𝜋</m:t>
                            </m:r>
                          </m:e>
                          <m:sup>
                            <m:r>
                              <a:rPr lang="en-US" altLang="zh-CN" sz="20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up>
                        </m:sSup>
                      </m:sub>
                    </m:sSub>
                    <m:d>
                      <m:dPr>
                        <m:ctrlPr>
                          <a:rPr lang="zh-CN" altLang="zh-CN" sz="2000" b="1" i="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𝑠</m:t>
                        </m:r>
                      </m:e>
                    </m:d>
                  </m:oMath>
                </a14:m>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值最大。</a:t>
                </a:r>
                <a:endPar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ACAFF662-BA69-4199-BB8B-47DAFC02D0D3}"/>
                  </a:ext>
                </a:extLst>
              </p:cNvPr>
              <p:cNvSpPr>
                <a:spLocks noRot="1" noChangeAspect="1" noMove="1" noResize="1" noEditPoints="1" noAdjustHandles="1" noChangeArrowheads="1" noChangeShapeType="1" noTextEdit="1"/>
              </p:cNvSpPr>
              <p:nvPr/>
            </p:nvSpPr>
            <p:spPr>
              <a:xfrm>
                <a:off x="2118439" y="4119756"/>
                <a:ext cx="8099877" cy="1114985"/>
              </a:xfrm>
              <a:prstGeom prst="rect">
                <a:avLst/>
              </a:prstGeom>
              <a:blipFill>
                <a:blip r:embed="rId4"/>
                <a:stretch>
                  <a:fillRect l="-527" b="-109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4665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强化学习</a:t>
              </a:r>
              <a:r>
                <a:rPr lang="en-US"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贝尔曼方程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3804BBE-7935-4518-845A-43FDC33F8C4F}"/>
                  </a:ext>
                </a:extLst>
              </p:cNvPr>
              <p:cNvSpPr/>
              <p:nvPr/>
            </p:nvSpPr>
            <p:spPr>
              <a:xfrm>
                <a:off x="1457552" y="2158838"/>
                <a:ext cx="9650437" cy="88742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𝑉</m:t>
                        </m:r>
                      </m:e>
                      <m:sub>
                        <m:r>
                          <a:rPr lang="en-US" altLang="zh-CN" sz="1600" i="1">
                            <a:latin typeface="Cambria Math" panose="02040503050406030204" pitchFamily="18" charset="0"/>
                          </a:rPr>
                          <m:t>𝜋</m:t>
                        </m:r>
                      </m:sub>
                    </m:sSub>
                    <m:d>
                      <m:dPr>
                        <m:ctrlPr>
                          <a:rPr lang="zh-CN" altLang="zh-CN" sz="1600" i="1">
                            <a:latin typeface="Cambria Math" panose="02040503050406030204" pitchFamily="18" charset="0"/>
                          </a:rPr>
                        </m:ctrlPr>
                      </m:dPr>
                      <m:e>
                        <m:r>
                          <a:rPr lang="en-US" altLang="zh-CN" sz="1600" i="1">
                            <a:latin typeface="Cambria Math" panose="02040503050406030204" pitchFamily="18" charset="0"/>
                          </a:rPr>
                          <m:t>𝑠</m:t>
                        </m:r>
                      </m:e>
                    </m:d>
                    <m:r>
                      <a:rPr lang="en-US" altLang="zh-CN" sz="1600" b="1"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𝔼</m:t>
                        </m:r>
                      </m:e>
                      <m:sub>
                        <m:r>
                          <a:rPr lang="en-US" altLang="zh-CN" sz="1600" i="1">
                            <a:latin typeface="Cambria Math" panose="02040503050406030204" pitchFamily="18" charset="0"/>
                          </a:rPr>
                          <m:t>𝜋</m:t>
                        </m:r>
                      </m:sub>
                    </m:sSub>
                    <m:d>
                      <m:dPr>
                        <m:begChr m:val="["/>
                        <m:endChr m:val="]"/>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en-US" altLang="zh-CN" sz="1600" i="1">
                            <a:latin typeface="Cambria Math" panose="02040503050406030204" pitchFamily="18" charset="0"/>
                          </a:rPr>
                          <m:t>𝛾</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+2</m:t>
                            </m:r>
                          </m:sub>
                        </m:sSub>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𝛾</m:t>
                            </m:r>
                          </m:e>
                          <m:sup>
                            <m:r>
                              <a:rPr lang="en-US" altLang="zh-CN" sz="1600" i="1">
                                <a:latin typeface="Cambria Math" panose="02040503050406030204" pitchFamily="18" charset="0"/>
                              </a:rPr>
                              <m:t>2</m:t>
                            </m:r>
                          </m:sup>
                        </m:sSup>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+3</m:t>
                            </m:r>
                          </m:sub>
                        </m:sSub>
                        <m:r>
                          <a:rPr lang="en-US" altLang="zh-CN" sz="1600" i="1">
                            <a:latin typeface="Cambria Math" panose="02040503050406030204" pitchFamily="18" charset="0"/>
                          </a:rPr>
                          <m:t>+⋯</m:t>
                        </m:r>
                      </m:e>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r>
                          <a:rPr lang="en-US" altLang="zh-CN" sz="1600" i="1">
                            <a:latin typeface="Cambria Math" panose="02040503050406030204" pitchFamily="18" charset="0"/>
                          </a:rPr>
                          <m:t>𝑠</m:t>
                        </m:r>
                      </m:e>
                    </m:d>
                  </m:oMath>
                </a14:m>
                <a:endPar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𝜋</m:t>
                        </m:r>
                      </m:sub>
                    </m:sSub>
                    <m:d>
                      <m:dPr>
                        <m:ctrlPr>
                          <a:rPr lang="zh-CN" altLang="zh-CN" sz="1600" i="1">
                            <a:latin typeface="Cambria Math" panose="02040503050406030204" pitchFamily="18" charset="0"/>
                          </a:rPr>
                        </m:ctrlPr>
                      </m:dPr>
                      <m:e>
                        <m:r>
                          <a:rPr lang="en-US" altLang="zh-CN" sz="1600" i="1">
                            <a:latin typeface="Cambria Math" panose="02040503050406030204" pitchFamily="18" charset="0"/>
                          </a:rPr>
                          <m:t>𝑠</m:t>
                        </m:r>
                        <m:r>
                          <a:rPr lang="en-US" altLang="zh-CN" sz="1600" i="1">
                            <a:latin typeface="Cambria Math" panose="02040503050406030204" pitchFamily="18" charset="0"/>
                          </a:rPr>
                          <m:t>,</m:t>
                        </m:r>
                        <m:r>
                          <a:rPr lang="en-US" altLang="zh-CN" sz="1600" i="1">
                            <a:latin typeface="Cambria Math" panose="02040503050406030204" pitchFamily="18" charset="0"/>
                          </a:rPr>
                          <m:t>𝑎</m:t>
                        </m:r>
                      </m:e>
                    </m:d>
                    <m:r>
                      <a:rPr lang="en-US" altLang="zh-CN" sz="1600" b="1"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𝔼</m:t>
                        </m:r>
                      </m:e>
                      <m:sub>
                        <m:r>
                          <a:rPr lang="en-US" altLang="zh-CN" sz="1600" i="1">
                            <a:latin typeface="Cambria Math" panose="02040503050406030204" pitchFamily="18" charset="0"/>
                          </a:rPr>
                          <m:t>𝜋</m:t>
                        </m:r>
                      </m:sub>
                    </m:sSub>
                    <m:d>
                      <m:dPr>
                        <m:begChr m:val="["/>
                        <m:endChr m:val="]"/>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en-US" altLang="zh-CN" sz="1600" i="1">
                            <a:latin typeface="Cambria Math" panose="02040503050406030204" pitchFamily="18" charset="0"/>
                          </a:rPr>
                          <m:t>𝛾</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+2</m:t>
                            </m:r>
                          </m:sub>
                        </m:sSub>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𝛾</m:t>
                            </m:r>
                          </m:e>
                          <m:sup>
                            <m:r>
                              <a:rPr lang="en-US" altLang="zh-CN" sz="1600" i="1">
                                <a:latin typeface="Cambria Math" panose="02040503050406030204" pitchFamily="18" charset="0"/>
                              </a:rPr>
                              <m:t>2</m:t>
                            </m:r>
                          </m:sup>
                        </m:sSup>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+3</m:t>
                            </m:r>
                          </m:sub>
                        </m:sSub>
                        <m:r>
                          <a:rPr lang="en-US" altLang="zh-CN" sz="1600" i="1">
                            <a:latin typeface="Cambria Math" panose="02040503050406030204" pitchFamily="18" charset="0"/>
                          </a:rPr>
                          <m:t>+⋯</m:t>
                        </m:r>
                      </m:e>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r>
                          <a:rPr lang="en-US" altLang="zh-CN" sz="1600" i="1">
                            <a:latin typeface="Cambria Math" panose="02040503050406030204" pitchFamily="18" charset="0"/>
                          </a:rPr>
                          <m:t>𝑠</m:t>
                        </m:r>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𝐴</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r>
                          <a:rPr lang="en-US" altLang="zh-CN" sz="1600" i="1">
                            <a:latin typeface="Cambria Math" panose="02040503050406030204" pitchFamily="18" charset="0"/>
                          </a:rPr>
                          <m:t>𝑎</m:t>
                        </m:r>
                      </m:e>
                    </m:d>
                  </m:oMath>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83804BBE-7935-4518-845A-43FDC33F8C4F}"/>
                  </a:ext>
                </a:extLst>
              </p:cNvPr>
              <p:cNvSpPr>
                <a:spLocks noRot="1" noChangeAspect="1" noMove="1" noResize="1" noEditPoints="1" noAdjustHandles="1" noChangeArrowheads="1" noChangeShapeType="1" noTextEdit="1"/>
              </p:cNvSpPr>
              <p:nvPr/>
            </p:nvSpPr>
            <p:spPr>
              <a:xfrm>
                <a:off x="1457552" y="2158838"/>
                <a:ext cx="9650437" cy="887422"/>
              </a:xfrm>
              <a:prstGeom prst="rect">
                <a:avLst/>
              </a:prstGeom>
              <a:blipFill>
                <a:blip r:embed="rId3"/>
                <a:stretch>
                  <a:fillRect l="-253" b="-6164"/>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F5AAAD9-6F25-4192-ABE1-C9E7F4D293A5}"/>
              </a:ext>
            </a:extLst>
          </p:cNvPr>
          <p:cNvSpPr txBox="1"/>
          <p:nvPr/>
        </p:nvSpPr>
        <p:spPr>
          <a:xfrm>
            <a:off x="1200443" y="1335890"/>
            <a:ext cx="9519139" cy="881460"/>
          </a:xfrm>
          <a:prstGeom prst="rect">
            <a:avLst/>
          </a:prstGeom>
          <a:noFill/>
        </p:spPr>
        <p:txBody>
          <a:bodyPr wrap="square">
            <a:spAutoFit/>
          </a:bodyPr>
          <a:lstStyle/>
          <a:p>
            <a:pPr algn="ctr">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12" name="组合 11">
            <a:extLst>
              <a:ext uri="{FF2B5EF4-FFF2-40B4-BE49-F238E27FC236}">
                <a16:creationId xmlns:a16="http://schemas.microsoft.com/office/drawing/2014/main" id="{4C26E5FF-ABBA-4957-901D-90198DB48025}"/>
              </a:ext>
            </a:extLst>
          </p:cNvPr>
          <p:cNvGrpSpPr/>
          <p:nvPr/>
        </p:nvGrpSpPr>
        <p:grpSpPr>
          <a:xfrm>
            <a:off x="1200443" y="3220897"/>
            <a:ext cx="8521124" cy="2043621"/>
            <a:chOff x="23446" y="3714303"/>
            <a:chExt cx="8521124" cy="2043621"/>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AA5E8AC-ECD3-4F65-8BAE-7CF33DF58EDD}"/>
                    </a:ext>
                  </a:extLst>
                </p:cNvPr>
                <p:cNvSpPr txBox="1"/>
                <p:nvPr/>
              </p:nvSpPr>
              <p:spPr>
                <a:xfrm>
                  <a:off x="427661" y="3714303"/>
                  <a:ext cx="8116909" cy="1839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𝜋</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𝜋</m:t>
                            </m:r>
                          </m:sub>
                        </m:sSub>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𝛾</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+2</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𝛾</m:t>
                                </m:r>
                              </m:e>
                              <m:sup>
                                <m:r>
                                  <a:rPr lang="zh-CN" altLang="en-US" i="0">
                                    <a:latin typeface="Cambria Math" panose="02040503050406030204" pitchFamily="18" charset="0"/>
                                  </a:rPr>
                                  <m:t>2</m:t>
                                </m:r>
                              </m:sup>
                            </m:s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+3</m:t>
                                </m:r>
                              </m:sub>
                            </m:sSub>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𝑠</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e>
                            </m:d>
                          </m:sub>
                        </m:sSub>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𝜋</m:t>
                                </m:r>
                              </m:sub>
                            </m:sSub>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𝛾</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+2</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𝛾</m:t>
                                    </m:r>
                                  </m:e>
                                  <m:sup>
                                    <m:r>
                                      <a:rPr lang="zh-CN" altLang="en-US" i="0">
                                        <a:latin typeface="Cambria Math" panose="02040503050406030204" pitchFamily="18" charset="0"/>
                                      </a:rPr>
                                      <m:t>2</m:t>
                                    </m:r>
                                  </m:sup>
                                </m:s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+3</m:t>
                                    </m:r>
                                  </m:sub>
                                </m:sSub>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𝑎</m:t>
                                </m:r>
                              </m:e>
                            </m:d>
                          </m:e>
                        </m:d>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𝐴</m:t>
                            </m:r>
                          </m:sub>
                          <m:sup/>
                          <m:e>
                            <m:limLow>
                              <m:limLowPr>
                                <m:ctrlPr>
                                  <a:rPr lang="zh-CN" altLang="en-US" i="1">
                                    <a:solidFill>
                                      <a:srgbClr val="836967"/>
                                    </a:solidFill>
                                    <a:latin typeface="Cambria Math" panose="02040503050406030204" pitchFamily="18" charset="0"/>
                                  </a:rPr>
                                </m:ctrlPr>
                              </m:limLowPr>
                              <m:e>
                                <m:groupChr>
                                  <m:groupChrPr>
                                    <m:chr m:val="⏟"/>
                                    <m:ctrlPr>
                                      <a:rPr lang="zh-CN" altLang="en-US" i="1">
                                        <a:solidFill>
                                          <a:srgbClr val="836967"/>
                                        </a:solidFill>
                                        <a:latin typeface="Cambria Math" panose="02040503050406030204" pitchFamily="18" charset="0"/>
                                      </a:rPr>
                                    </m:ctrlPr>
                                  </m:groupChrPr>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groupChr>
                              </m:e>
                              <m:lim>
                                <m:r>
                                  <a:rPr lang="zh-CN" altLang="en-US" i="0">
                                    <a:latin typeface="Cambria Math" panose="02040503050406030204" pitchFamily="18" charset="0"/>
                                  </a:rPr>
                                  <m:t>  </m:t>
                                </m:r>
                                <m:r>
                                  <a:rPr lang="zh-CN" altLang="en-US" i="0">
                                    <a:latin typeface="Cambria Math" panose="02040503050406030204" pitchFamily="18" charset="0"/>
                                  </a:rPr>
                                  <m:t>采取动作</m:t>
                                </m:r>
                                <m:r>
                                  <a:rPr lang="zh-CN" altLang="en-US" i="1">
                                    <a:latin typeface="Cambria Math" panose="02040503050406030204" pitchFamily="18" charset="0"/>
                                  </a:rPr>
                                  <m:t>𝑎</m:t>
                                </m:r>
                                <m:r>
                                  <a:rPr lang="zh-CN" altLang="en-US" i="0">
                                    <a:latin typeface="Cambria Math" panose="02040503050406030204" pitchFamily="18" charset="0"/>
                                  </a:rPr>
                                  <m:t>的概率</m:t>
                                </m:r>
                              </m:lim>
                            </m:limLow>
                          </m:e>
                        </m:nary>
                        <m:r>
                          <a:rPr lang="zh-CN" altLang="en-US" i="0">
                            <a:latin typeface="Cambria Math" panose="02040503050406030204" pitchFamily="18" charset="0"/>
                          </a:rPr>
                          <m:t>×</m:t>
                        </m:r>
                        <m:limLow>
                          <m:limLowPr>
                            <m:ctrlPr>
                              <a:rPr lang="zh-CN" altLang="en-US" i="1">
                                <a:solidFill>
                                  <a:srgbClr val="836967"/>
                                </a:solidFill>
                                <a:latin typeface="Cambria Math" panose="02040503050406030204" pitchFamily="18" charset="0"/>
                              </a:rPr>
                            </m:ctrlPr>
                          </m:limLowPr>
                          <m:e>
                            <m:groupChr>
                              <m:groupChrPr>
                                <m:chr m:val="⏟"/>
                                <m:ctrlPr>
                                  <a:rPr lang="zh-CN" altLang="en-US" i="1">
                                    <a:solidFill>
                                      <a:srgbClr val="836967"/>
                                    </a:solidFill>
                                    <a:latin typeface="Cambria Math" panose="02040503050406030204" pitchFamily="18" charset="0"/>
                                  </a:rPr>
                                </m:ctrlPr>
                              </m:groupChr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𝜋</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groupChr>
                          </m:e>
                          <m:lim>
                            <m:r>
                              <a:rPr lang="zh-CN" altLang="en-US" i="0">
                                <a:latin typeface="Cambria Math" panose="02040503050406030204" pitchFamily="18" charset="0"/>
                              </a:rPr>
                              <m:t>采取动作</m:t>
                            </m:r>
                            <m:r>
                              <a:rPr lang="zh-CN" altLang="en-US" i="1">
                                <a:latin typeface="Cambria Math" panose="02040503050406030204" pitchFamily="18" charset="0"/>
                              </a:rPr>
                              <m:t>𝑎</m:t>
                            </m:r>
                            <m:r>
                              <a:rPr lang="zh-CN" altLang="en-US" i="0">
                                <a:latin typeface="Cambria Math" panose="02040503050406030204" pitchFamily="18" charset="0"/>
                              </a:rPr>
                              <m:t>后带来的回报期望</m:t>
                            </m:r>
                          </m:lim>
                        </m:limLow>
                        <m:r>
                          <a:rPr lang="zh-CN" altLang="en-US" i="0">
                            <a:latin typeface="Cambria Math" panose="02040503050406030204" pitchFamily="18" charset="0"/>
                          </a:rPr>
                          <m:t> </m:t>
                        </m:r>
                      </m:oMath>
                    </m:oMathPara>
                  </a14:m>
                  <a:endParaRPr lang="en-US" altLang="zh-CN" dirty="0"/>
                </a:p>
                <a:p>
                  <a:endParaRPr lang="zh-CN" altLang="en-US" dirty="0"/>
                </a:p>
              </p:txBody>
            </p:sp>
          </mc:Choice>
          <mc:Fallback xmlns="">
            <p:sp>
              <p:nvSpPr>
                <p:cNvPr id="13" name="文本框 12">
                  <a:extLst>
                    <a:ext uri="{FF2B5EF4-FFF2-40B4-BE49-F238E27FC236}">
                      <a16:creationId xmlns:a16="http://schemas.microsoft.com/office/drawing/2014/main" id="{DAA5E8AC-ECD3-4F65-8BAE-7CF33DF58EDD}"/>
                    </a:ext>
                  </a:extLst>
                </p:cNvPr>
                <p:cNvSpPr txBox="1">
                  <a:spLocks noRot="1" noChangeAspect="1" noMove="1" noResize="1" noEditPoints="1" noAdjustHandles="1" noChangeArrowheads="1" noChangeShapeType="1" noTextEdit="1"/>
                </p:cNvSpPr>
                <p:nvPr/>
              </p:nvSpPr>
              <p:spPr>
                <a:xfrm>
                  <a:off x="427661" y="3714303"/>
                  <a:ext cx="8116909" cy="18390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DF714DD-2D59-41FD-8BDA-FD43E6A851F9}"/>
                    </a:ext>
                  </a:extLst>
                </p:cNvPr>
                <p:cNvSpPr txBox="1"/>
                <p:nvPr/>
              </p:nvSpPr>
              <p:spPr>
                <a:xfrm>
                  <a:off x="23446" y="5153528"/>
                  <a:ext cx="5376928" cy="6043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𝐴</m:t>
                            </m:r>
                          </m:sub>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𝜋</m:t>
                                    </m:r>
                                  </m:sub>
                                </m:sSub>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nary>
                      </m:oMath>
                    </m:oMathPara>
                  </a14:m>
                  <a:endParaRPr lang="zh-CN" altLang="en-US" dirty="0"/>
                </a:p>
              </p:txBody>
            </p:sp>
          </mc:Choice>
          <mc:Fallback xmlns="">
            <p:sp>
              <p:nvSpPr>
                <p:cNvPr id="14" name="文本框 13">
                  <a:extLst>
                    <a:ext uri="{FF2B5EF4-FFF2-40B4-BE49-F238E27FC236}">
                      <a16:creationId xmlns:a16="http://schemas.microsoft.com/office/drawing/2014/main" id="{8DF714DD-2D59-41FD-8BDA-FD43E6A851F9}"/>
                    </a:ext>
                  </a:extLst>
                </p:cNvPr>
                <p:cNvSpPr txBox="1">
                  <a:spLocks noRot="1" noChangeAspect="1" noMove="1" noResize="1" noEditPoints="1" noAdjustHandles="1" noChangeArrowheads="1" noChangeShapeType="1" noTextEdit="1"/>
                </p:cNvSpPr>
                <p:nvPr/>
              </p:nvSpPr>
              <p:spPr>
                <a:xfrm>
                  <a:off x="23446" y="5153528"/>
                  <a:ext cx="5376928" cy="604396"/>
                </a:xfrm>
                <a:prstGeom prst="rect">
                  <a:avLst/>
                </a:prstGeom>
                <a:blipFill>
                  <a:blip r:embed="rId5"/>
                  <a:stretch>
                    <a:fillRect/>
                  </a:stretch>
                </a:blipFill>
              </p:spPr>
              <p:txBody>
                <a:bodyPr/>
                <a:lstStyle/>
                <a:p>
                  <a:r>
                    <a:rPr lang="zh-CN" altLang="en-US">
                      <a:noFill/>
                    </a:rPr>
                    <a:t> </a:t>
                  </a:r>
                </a:p>
              </p:txBody>
            </p:sp>
          </mc:Fallback>
        </mc:AlternateContent>
      </p:grpSp>
      <p:cxnSp>
        <p:nvCxnSpPr>
          <p:cNvPr id="15" name="直接连接符 14">
            <a:extLst>
              <a:ext uri="{FF2B5EF4-FFF2-40B4-BE49-F238E27FC236}">
                <a16:creationId xmlns:a16="http://schemas.microsoft.com/office/drawing/2014/main" id="{710FAD2E-6480-463E-AA23-98C59874FFC0}"/>
              </a:ext>
            </a:extLst>
          </p:cNvPr>
          <p:cNvCxnSpPr>
            <a:cxnSpLocks/>
          </p:cNvCxnSpPr>
          <p:nvPr/>
        </p:nvCxnSpPr>
        <p:spPr>
          <a:xfrm>
            <a:off x="1438546" y="3133578"/>
            <a:ext cx="9281036" cy="0"/>
          </a:xfrm>
          <a:prstGeom prst="line">
            <a:avLst/>
          </a:prstGeom>
          <a:ln w="317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68DA5C5-C618-4CA6-89E2-EED318581C5C}"/>
                  </a:ext>
                </a:extLst>
              </p:cNvPr>
              <p:cNvSpPr/>
              <p:nvPr/>
            </p:nvSpPr>
            <p:spPr>
              <a:xfrm>
                <a:off x="1312985" y="5372122"/>
                <a:ext cx="9744221" cy="707886"/>
              </a:xfrm>
              <a:prstGeom prst="rect">
                <a:avLst/>
              </a:prstGeom>
            </p:spPr>
            <p:txBody>
              <a:bodyPr wrap="square">
                <a:spAutoFit/>
              </a:bodyPr>
              <a:lstStyle/>
              <a:p>
                <a:pPr indent="304800" algn="ctr"/>
                <a:r>
                  <a:rPr lang="zh-CN" altLang="zh-CN" sz="2000" kern="1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价值函数取值与时间没有关系，只与策略</a:t>
                </a:r>
                <a14:m>
                  <m:oMath xmlns:m="http://schemas.openxmlformats.org/officeDocument/2006/math">
                    <m:r>
                      <a:rPr lang="en-US" altLang="zh-CN" sz="2000" i="1" kern="100">
                        <a:highlight>
                          <a:srgbClr val="FFFF00"/>
                        </a:highligh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2000" kern="1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、在策略</a:t>
                </a:r>
                <a14:m>
                  <m:oMath xmlns:m="http://schemas.openxmlformats.org/officeDocument/2006/math">
                    <m:r>
                      <a:rPr lang="en-US" altLang="zh-CN" sz="2000" i="1" kern="100">
                        <a:highlight>
                          <a:srgbClr val="FFFF00"/>
                        </a:highligh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2000" kern="1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下从某个状态转移到其后续状态所取得的回报以及在后续所得回报有关。</a:t>
                </a:r>
                <a:endParaRPr lang="zh-CN" altLang="zh-CN" sz="2000" kern="100" dirty="0">
                  <a:highlight>
                    <a:srgbClr val="FFFF00"/>
                  </a:highligh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B68DA5C5-C618-4CA6-89E2-EED318581C5C}"/>
                  </a:ext>
                </a:extLst>
              </p:cNvPr>
              <p:cNvSpPr>
                <a:spLocks noRot="1" noChangeAspect="1" noMove="1" noResize="1" noEditPoints="1" noAdjustHandles="1" noChangeArrowheads="1" noChangeShapeType="1" noTextEdit="1"/>
              </p:cNvSpPr>
              <p:nvPr/>
            </p:nvSpPr>
            <p:spPr>
              <a:xfrm>
                <a:off x="1312985" y="5372122"/>
                <a:ext cx="9744221" cy="707886"/>
              </a:xfrm>
              <a:prstGeom prst="rect">
                <a:avLst/>
              </a:prstGeom>
              <a:blipFill>
                <a:blip r:embed="rId6"/>
                <a:stretch>
                  <a:fillRect t="-3448" r="-438" b="-155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5338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899813" y="3439840"/>
            <a:ext cx="2441694"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强化学习</a:t>
            </a:r>
            <a:endParaRPr lang="zh-CN" altLang="zh-CN"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5311170" y="2445722"/>
            <a:ext cx="1569660" cy="646331"/>
          </a:xfrm>
          <a:prstGeom prst="rect">
            <a:avLst/>
          </a:prstGeom>
        </p:spPr>
        <p:txBody>
          <a:bodyPr wrap="none">
            <a:spAutoFit/>
          </a:bodyPr>
          <a:lstStyle/>
          <a:p>
            <a:pPr algn="ctr"/>
            <a:r>
              <a:rPr lang="zh-CN" altLang="en-US" sz="36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a:t>
            </a: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强化学习</a:t>
              </a:r>
              <a:r>
                <a:rPr lang="en-US"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贝尔曼方程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97870D4-D3C2-43DE-8D71-F7F956EE9A13}"/>
                  </a:ext>
                </a:extLst>
              </p:cNvPr>
              <p:cNvSpPr txBox="1"/>
              <p:nvPr/>
            </p:nvSpPr>
            <p:spPr>
              <a:xfrm>
                <a:off x="2503794" y="3366989"/>
                <a:ext cx="6253485" cy="1843197"/>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oMath>
                    <m:oMath xmlns:m="http://schemas.openxmlformats.org/officeDocument/2006/math">
                      <m:r>
                        <m:rPr>
                          <m:aln/>
                        </m:rP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e>
                          </m:func>
                        </m:sub>
                      </m:s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d>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effectLst/>
                              <a:latin typeface="Cambria Math" panose="02040503050406030204" pitchFamily="18" charset="0"/>
                              <a:ea typeface="华文楷体" panose="02010600040101010101" pitchFamily="2" charset="-122"/>
                              <a:cs typeface="Times New Roman" panose="02020603050405020304" pitchFamily="18" charset="0"/>
                            </a:rPr>
                            <m:t>𝑺</m:t>
                          </m:r>
                        </m:sub>
                        <m:sup/>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在状态</m:t>
                              </m:r>
                              <m:r>
                                <m:rPr>
                                  <m:sty m:val="p"/>
                                </m:rP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s</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采取行动</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进入状态</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的概率</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m:t>
                              </m:r>
                              <m:r>
                                <m:rPr>
                                  <m:sty m:val="p"/>
                                </m:rP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s</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采取</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进入</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得到的回报</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𝛾</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获得的回报期望</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effectLst/>
                              <a:latin typeface="Cambria Math" panose="02040503050406030204" pitchFamily="18" charset="0"/>
                              <a:ea typeface="华文楷体" panose="02010600040101010101" pitchFamily="2" charset="-122"/>
                              <a:cs typeface="Times New Roman" panose="02020603050405020304" pitchFamily="18" charset="0"/>
                            </a:rPr>
                            <m:t>𝑺</m:t>
                          </m:r>
                        </m:sub>
                        <m:sup/>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e>
                      </m:nary>
                      <m:d>
                        <m:dPr>
                          <m:begChr m:val="["/>
                          <m:endChr m:val="]"/>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e>
                          </m:d>
                        </m:e>
                      </m:d>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en-US" dirty="0"/>
              </a:p>
            </p:txBody>
          </p:sp>
        </mc:Choice>
        <mc:Fallback xmlns="">
          <p:sp>
            <p:nvSpPr>
              <p:cNvPr id="18" name="文本框 17">
                <a:extLst>
                  <a:ext uri="{FF2B5EF4-FFF2-40B4-BE49-F238E27FC236}">
                    <a16:creationId xmlns:a16="http://schemas.microsoft.com/office/drawing/2014/main" id="{197870D4-D3C2-43DE-8D71-F7F956EE9A13}"/>
                  </a:ext>
                </a:extLst>
              </p:cNvPr>
              <p:cNvSpPr txBox="1">
                <a:spLocks noRot="1" noChangeAspect="1" noMove="1" noResize="1" noEditPoints="1" noAdjustHandles="1" noChangeArrowheads="1" noChangeShapeType="1" noTextEdit="1"/>
              </p:cNvSpPr>
              <p:nvPr/>
            </p:nvSpPr>
            <p:spPr>
              <a:xfrm>
                <a:off x="2503794" y="3366989"/>
                <a:ext cx="6253485" cy="1843197"/>
              </a:xfrm>
              <a:prstGeom prst="rect">
                <a:avLst/>
              </a:prstGeom>
              <a:blipFill>
                <a:blip r:embed="rId3"/>
                <a:stretch>
                  <a:fillRect l="-6140" t="-4290" r="-26023" b="-54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53245EB-013B-4ABD-8ED6-EB10E430B0C1}"/>
                  </a:ext>
                </a:extLst>
              </p:cNvPr>
              <p:cNvSpPr/>
              <p:nvPr/>
            </p:nvSpPr>
            <p:spPr>
              <a:xfrm>
                <a:off x="1457552" y="2158838"/>
                <a:ext cx="9650437" cy="88742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𝑉</m:t>
                        </m:r>
                      </m:e>
                      <m:sub>
                        <m:r>
                          <a:rPr lang="en-US" altLang="zh-CN" sz="1600" i="1">
                            <a:latin typeface="Cambria Math" panose="02040503050406030204" pitchFamily="18" charset="0"/>
                          </a:rPr>
                          <m:t>𝜋</m:t>
                        </m:r>
                      </m:sub>
                    </m:sSub>
                    <m:d>
                      <m:dPr>
                        <m:ctrlPr>
                          <a:rPr lang="zh-CN" altLang="zh-CN" sz="1600" i="1">
                            <a:latin typeface="Cambria Math" panose="02040503050406030204" pitchFamily="18" charset="0"/>
                          </a:rPr>
                        </m:ctrlPr>
                      </m:dPr>
                      <m:e>
                        <m:r>
                          <a:rPr lang="en-US" altLang="zh-CN" sz="1600" i="1">
                            <a:latin typeface="Cambria Math" panose="02040503050406030204" pitchFamily="18" charset="0"/>
                          </a:rPr>
                          <m:t>𝑠</m:t>
                        </m:r>
                      </m:e>
                    </m:d>
                    <m:r>
                      <a:rPr lang="en-US" altLang="zh-CN" sz="1600" b="1"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𝔼</m:t>
                        </m:r>
                      </m:e>
                      <m:sub>
                        <m:r>
                          <a:rPr lang="en-US" altLang="zh-CN" sz="1600" i="1">
                            <a:latin typeface="Cambria Math" panose="02040503050406030204" pitchFamily="18" charset="0"/>
                          </a:rPr>
                          <m:t>𝜋</m:t>
                        </m:r>
                      </m:sub>
                    </m:sSub>
                    <m:d>
                      <m:dPr>
                        <m:begChr m:val="["/>
                        <m:endChr m:val="]"/>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en-US" altLang="zh-CN" sz="1600" i="1">
                            <a:latin typeface="Cambria Math" panose="02040503050406030204" pitchFamily="18" charset="0"/>
                          </a:rPr>
                          <m:t>𝛾</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+2</m:t>
                            </m:r>
                          </m:sub>
                        </m:sSub>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𝛾</m:t>
                            </m:r>
                          </m:e>
                          <m:sup>
                            <m:r>
                              <a:rPr lang="en-US" altLang="zh-CN" sz="1600" i="1">
                                <a:latin typeface="Cambria Math" panose="02040503050406030204" pitchFamily="18" charset="0"/>
                              </a:rPr>
                              <m:t>2</m:t>
                            </m:r>
                          </m:sup>
                        </m:sSup>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+3</m:t>
                            </m:r>
                          </m:sub>
                        </m:sSub>
                        <m:r>
                          <a:rPr lang="en-US" altLang="zh-CN" sz="1600" i="1">
                            <a:latin typeface="Cambria Math" panose="02040503050406030204" pitchFamily="18" charset="0"/>
                          </a:rPr>
                          <m:t>+⋯</m:t>
                        </m:r>
                      </m:e>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r>
                          <a:rPr lang="en-US" altLang="zh-CN" sz="1600" i="1">
                            <a:latin typeface="Cambria Math" panose="02040503050406030204" pitchFamily="18" charset="0"/>
                          </a:rPr>
                          <m:t>𝑠</m:t>
                        </m:r>
                      </m:e>
                    </m:d>
                  </m:oMath>
                </a14:m>
                <a:endPar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𝜋</m:t>
                        </m:r>
                      </m:sub>
                    </m:sSub>
                    <m:d>
                      <m:dPr>
                        <m:ctrlPr>
                          <a:rPr lang="zh-CN" altLang="zh-CN" sz="1600" i="1">
                            <a:latin typeface="Cambria Math" panose="02040503050406030204" pitchFamily="18" charset="0"/>
                          </a:rPr>
                        </m:ctrlPr>
                      </m:dPr>
                      <m:e>
                        <m:r>
                          <a:rPr lang="en-US" altLang="zh-CN" sz="1600" i="1">
                            <a:latin typeface="Cambria Math" panose="02040503050406030204" pitchFamily="18" charset="0"/>
                          </a:rPr>
                          <m:t>𝑠</m:t>
                        </m:r>
                        <m:r>
                          <a:rPr lang="en-US" altLang="zh-CN" sz="1600" i="1">
                            <a:latin typeface="Cambria Math" panose="02040503050406030204" pitchFamily="18" charset="0"/>
                          </a:rPr>
                          <m:t>,</m:t>
                        </m:r>
                        <m:r>
                          <a:rPr lang="en-US" altLang="zh-CN" sz="1600" i="1">
                            <a:latin typeface="Cambria Math" panose="02040503050406030204" pitchFamily="18" charset="0"/>
                          </a:rPr>
                          <m:t>𝑎</m:t>
                        </m:r>
                      </m:e>
                    </m:d>
                    <m:r>
                      <a:rPr lang="en-US" altLang="zh-CN" sz="1600" b="1"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𝔼</m:t>
                        </m:r>
                      </m:e>
                      <m:sub>
                        <m:r>
                          <a:rPr lang="en-US" altLang="zh-CN" sz="1600" i="1">
                            <a:latin typeface="Cambria Math" panose="02040503050406030204" pitchFamily="18" charset="0"/>
                          </a:rPr>
                          <m:t>𝜋</m:t>
                        </m:r>
                      </m:sub>
                    </m:sSub>
                    <m:d>
                      <m:dPr>
                        <m:begChr m:val="["/>
                        <m:endChr m:val="]"/>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en-US" altLang="zh-CN" sz="1600" i="1">
                            <a:latin typeface="Cambria Math" panose="02040503050406030204" pitchFamily="18" charset="0"/>
                          </a:rPr>
                          <m:t>𝛾</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+2</m:t>
                            </m:r>
                          </m:sub>
                        </m:sSub>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𝛾</m:t>
                            </m:r>
                          </m:e>
                          <m:sup>
                            <m:r>
                              <a:rPr lang="en-US" altLang="zh-CN" sz="1600" i="1">
                                <a:latin typeface="Cambria Math" panose="02040503050406030204" pitchFamily="18" charset="0"/>
                              </a:rPr>
                              <m:t>2</m:t>
                            </m:r>
                          </m:sup>
                        </m:sSup>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𝑡</m:t>
                            </m:r>
                            <m:r>
                              <a:rPr lang="en-US" altLang="zh-CN" sz="1600" i="1">
                                <a:latin typeface="Cambria Math" panose="02040503050406030204" pitchFamily="18" charset="0"/>
                              </a:rPr>
                              <m:t>+3</m:t>
                            </m:r>
                          </m:sub>
                        </m:sSub>
                        <m:r>
                          <a:rPr lang="en-US" altLang="zh-CN" sz="1600" i="1">
                            <a:latin typeface="Cambria Math" panose="02040503050406030204" pitchFamily="18" charset="0"/>
                          </a:rPr>
                          <m:t>+⋯</m:t>
                        </m:r>
                      </m:e>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r>
                          <a:rPr lang="en-US" altLang="zh-CN" sz="1600" i="1">
                            <a:latin typeface="Cambria Math" panose="02040503050406030204" pitchFamily="18" charset="0"/>
                          </a:rPr>
                          <m:t>𝑠</m:t>
                        </m:r>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𝐴</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r>
                          <a:rPr lang="en-US" altLang="zh-CN" sz="1600" i="1">
                            <a:latin typeface="Cambria Math" panose="02040503050406030204" pitchFamily="18" charset="0"/>
                          </a:rPr>
                          <m:t>𝑎</m:t>
                        </m:r>
                      </m:e>
                    </m:d>
                  </m:oMath>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0" name="矩形 19">
                <a:extLst>
                  <a:ext uri="{FF2B5EF4-FFF2-40B4-BE49-F238E27FC236}">
                    <a16:creationId xmlns:a16="http://schemas.microsoft.com/office/drawing/2014/main" id="{453245EB-013B-4ABD-8ED6-EB10E430B0C1}"/>
                  </a:ext>
                </a:extLst>
              </p:cNvPr>
              <p:cNvSpPr>
                <a:spLocks noRot="1" noChangeAspect="1" noMove="1" noResize="1" noEditPoints="1" noAdjustHandles="1" noChangeArrowheads="1" noChangeShapeType="1" noTextEdit="1"/>
              </p:cNvSpPr>
              <p:nvPr/>
            </p:nvSpPr>
            <p:spPr>
              <a:xfrm>
                <a:off x="1457552" y="2158838"/>
                <a:ext cx="9650437" cy="887422"/>
              </a:xfrm>
              <a:prstGeom prst="rect">
                <a:avLst/>
              </a:prstGeom>
              <a:blipFill>
                <a:blip r:embed="rId4"/>
                <a:stretch>
                  <a:fillRect l="-253" b="-6164"/>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627EA10C-AE7D-4EB1-84FB-3F14EB7464D8}"/>
              </a:ext>
            </a:extLst>
          </p:cNvPr>
          <p:cNvSpPr txBox="1"/>
          <p:nvPr/>
        </p:nvSpPr>
        <p:spPr>
          <a:xfrm>
            <a:off x="1200443" y="1335890"/>
            <a:ext cx="9519139" cy="881460"/>
          </a:xfrm>
          <a:prstGeom prst="rect">
            <a:avLst/>
          </a:prstGeom>
          <a:noFill/>
        </p:spPr>
        <p:txBody>
          <a:bodyPr wrap="square">
            <a:spAutoFit/>
          </a:bodyPr>
          <a:lstStyle/>
          <a:p>
            <a:pPr algn="ctr">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22" name="直接连接符 21">
            <a:extLst>
              <a:ext uri="{FF2B5EF4-FFF2-40B4-BE49-F238E27FC236}">
                <a16:creationId xmlns:a16="http://schemas.microsoft.com/office/drawing/2014/main" id="{2EB44DAA-9C22-4FDD-8671-48FD99E01F54}"/>
              </a:ext>
            </a:extLst>
          </p:cNvPr>
          <p:cNvCxnSpPr>
            <a:cxnSpLocks/>
          </p:cNvCxnSpPr>
          <p:nvPr/>
        </p:nvCxnSpPr>
        <p:spPr>
          <a:xfrm>
            <a:off x="1438546" y="3133578"/>
            <a:ext cx="9281036"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CF189EE-BD99-4E72-9422-9A6C51825CD5}"/>
              </a:ext>
            </a:extLst>
          </p:cNvPr>
          <p:cNvSpPr txBox="1"/>
          <p:nvPr/>
        </p:nvSpPr>
        <p:spPr>
          <a:xfrm>
            <a:off x="1872134" y="5480631"/>
            <a:ext cx="8821271" cy="458074"/>
          </a:xfrm>
          <a:prstGeom prst="rect">
            <a:avLst/>
          </a:prstGeom>
          <a:noFill/>
        </p:spPr>
        <p:txBody>
          <a:bodyPr wrap="square">
            <a:spAutoFit/>
          </a:bodyPr>
          <a:lstStyle/>
          <a:p>
            <a:pPr indent="3048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动作</a:t>
            </a:r>
            <a:r>
              <a:rPr lang="en-US" altLang="zh-CN" sz="1600" kern="100"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价值函数取值同样与时间没有关系，而是与瞬时奖励和下一步的状态和动作有关。</a:t>
            </a:r>
            <a:endParaRPr lang="zh-CN" altLang="zh-CN" sz="1600" kern="100" dirty="0">
              <a:effectLst/>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19410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强化学习</a:t>
              </a:r>
              <a:r>
                <a:rPr lang="en-US"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贝尔曼方程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9BA6E0C2-A18D-43D5-BE69-727926C89E55}"/>
                  </a:ext>
                </a:extLst>
              </p:cNvPr>
              <p:cNvSpPr/>
              <p:nvPr/>
            </p:nvSpPr>
            <p:spPr>
              <a:xfrm>
                <a:off x="3320255" y="3236818"/>
                <a:ext cx="8159392" cy="3920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𝑞</m:t>
                          </m:r>
                        </m:e>
                        <m:sub>
                          <m:r>
                            <a:rPr lang="en-US" altLang="zh-CN" sz="1600" i="1">
                              <a:latin typeface="Cambria Math"/>
                            </a:rPr>
                            <m:t>𝜋</m:t>
                          </m:r>
                        </m:sub>
                      </m:sSub>
                      <m:d>
                        <m:dPr>
                          <m:ctrlPr>
                            <a:rPr lang="zh-CN" altLang="zh-CN" sz="1600" i="1">
                              <a:latin typeface="Cambria Math" panose="02040503050406030204" pitchFamily="18" charset="0"/>
                            </a:rPr>
                          </m:ctrlPr>
                        </m:dPr>
                        <m:e>
                          <m:r>
                            <a:rPr lang="en-US" altLang="zh-CN" sz="1600" i="1">
                              <a:latin typeface="Cambria Math"/>
                            </a:rPr>
                            <m:t>𝑠</m:t>
                          </m:r>
                          <m:r>
                            <a:rPr lang="en-US" altLang="zh-CN" sz="1600" i="1">
                              <a:latin typeface="Cambria Math"/>
                            </a:rPr>
                            <m:t>,</m:t>
                          </m:r>
                          <m:r>
                            <a:rPr lang="en-US" altLang="zh-CN" sz="1600" i="1">
                              <a:latin typeface="Cambria Math"/>
                            </a:rPr>
                            <m:t>𝑎</m:t>
                          </m:r>
                        </m:e>
                      </m:d>
                      <m:r>
                        <a:rPr lang="en-US" altLang="zh-CN" sz="1600" i="1">
                          <a:latin typeface="Cambria Math"/>
                        </a:rPr>
                        <m:t>=</m:t>
                      </m:r>
                      <m:sSub>
                        <m:sSubPr>
                          <m:ctrlPr>
                            <a:rPr lang="zh-CN" altLang="zh-CN" sz="1600" i="1">
                              <a:latin typeface="Cambria Math" panose="02040503050406030204" pitchFamily="18" charset="0"/>
                            </a:rPr>
                          </m:ctrlPr>
                        </m:sSubPr>
                        <m:e>
                          <m:r>
                            <a:rPr lang="en-US" altLang="zh-CN" sz="1600" i="1">
                              <a:latin typeface="Cambria Math"/>
                            </a:rPr>
                            <m:t>𝔼</m:t>
                          </m:r>
                        </m:e>
                        <m:sub>
                          <m:sSup>
                            <m:sSupPr>
                              <m:ctrlPr>
                                <a:rPr lang="zh-CN" altLang="zh-CN" sz="1600" i="1">
                                  <a:latin typeface="Cambria Math" panose="02040503050406030204" pitchFamily="18" charset="0"/>
                                </a:rPr>
                              </m:ctrlPr>
                            </m:sSupPr>
                            <m:e>
                              <m:r>
                                <a:rPr lang="en-US" altLang="zh-CN" sz="1600" i="1">
                                  <a:latin typeface="Cambria Math"/>
                                </a:rPr>
                                <m:t>𝑠</m:t>
                              </m:r>
                            </m:e>
                            <m:sup>
                              <m:r>
                                <a:rPr lang="en-US" altLang="zh-CN" sz="1600" i="1">
                                  <a:latin typeface="Cambria Math"/>
                                </a:rPr>
                                <m:t>′</m:t>
                              </m:r>
                            </m:sup>
                          </m:sSup>
                          <m:r>
                            <a:rPr lang="en-US" altLang="zh-CN" sz="1600" i="1">
                              <a:latin typeface="Cambria Math"/>
                            </a:rPr>
                            <m:t>~</m:t>
                          </m:r>
                          <m:r>
                            <a:rPr lang="en-US" altLang="zh-CN" sz="1600" i="1">
                              <a:latin typeface="Cambria Math"/>
                            </a:rPr>
                            <m:t>𝑃</m:t>
                          </m:r>
                          <m:r>
                            <a:rPr lang="en-US" altLang="zh-CN" sz="1600" i="1">
                              <a:latin typeface="Cambria Math"/>
                            </a:rPr>
                            <m:t>(⋅|</m:t>
                          </m:r>
                          <m:r>
                            <a:rPr lang="en-US" altLang="zh-CN" sz="1600" i="1">
                              <a:latin typeface="Cambria Math"/>
                            </a:rPr>
                            <m:t>𝑠</m:t>
                          </m:r>
                          <m:r>
                            <a:rPr lang="en-US" altLang="zh-CN" sz="1600" i="1">
                              <a:latin typeface="Cambria Math"/>
                            </a:rPr>
                            <m:t>,</m:t>
                          </m:r>
                          <m:r>
                            <a:rPr lang="en-US" altLang="zh-CN" sz="1600" i="1">
                              <a:latin typeface="Cambria Math"/>
                            </a:rPr>
                            <m:t>𝑎</m:t>
                          </m:r>
                          <m:r>
                            <a:rPr lang="en-US" altLang="zh-CN" sz="1600" i="1">
                              <a:latin typeface="Cambria Math"/>
                            </a:rPr>
                            <m:t>)</m:t>
                          </m:r>
                        </m:sub>
                      </m:sSub>
                      <m:r>
                        <a:rPr lang="en-US" altLang="zh-CN" sz="1600">
                          <a:latin typeface="Cambria Math"/>
                        </a:rPr>
                        <m:t>[</m:t>
                      </m:r>
                      <m:r>
                        <a:rPr lang="en-US" altLang="zh-CN" sz="1600" i="1">
                          <a:latin typeface="Cambria Math"/>
                        </a:rPr>
                        <m:t>𝑅</m:t>
                      </m:r>
                      <m:d>
                        <m:dPr>
                          <m:ctrlPr>
                            <a:rPr lang="zh-CN" altLang="zh-CN" sz="1600" i="1">
                              <a:latin typeface="Cambria Math" panose="02040503050406030204" pitchFamily="18" charset="0"/>
                            </a:rPr>
                          </m:ctrlPr>
                        </m:dPr>
                        <m:e>
                          <m:r>
                            <a:rPr lang="en-US" altLang="zh-CN" sz="1600" i="1">
                              <a:latin typeface="Cambria Math"/>
                            </a:rPr>
                            <m:t>𝑠</m:t>
                          </m:r>
                          <m:r>
                            <a:rPr lang="en-US" altLang="zh-CN" sz="1600" i="1">
                              <a:latin typeface="Cambria Math"/>
                            </a:rPr>
                            <m:t>,</m:t>
                          </m:r>
                          <m:r>
                            <a:rPr lang="en-US" altLang="zh-CN" sz="1600" i="1">
                              <a:latin typeface="Cambria Math"/>
                            </a:rPr>
                            <m:t>𝑎</m:t>
                          </m:r>
                          <m:r>
                            <a:rPr lang="en-US" altLang="zh-CN" sz="1600" i="1">
                              <a:latin typeface="Cambria Math"/>
                            </a:rPr>
                            <m:t>,</m:t>
                          </m:r>
                          <m:sSup>
                            <m:sSupPr>
                              <m:ctrlPr>
                                <a:rPr lang="zh-CN" altLang="zh-CN" sz="1600" i="1">
                                  <a:latin typeface="Cambria Math" panose="02040503050406030204" pitchFamily="18" charset="0"/>
                                </a:rPr>
                              </m:ctrlPr>
                            </m:sSupPr>
                            <m:e>
                              <m:r>
                                <a:rPr lang="en-US" altLang="zh-CN" sz="1600" i="1">
                                  <a:latin typeface="Cambria Math"/>
                                </a:rPr>
                                <m:t>𝑠</m:t>
                              </m:r>
                            </m:e>
                            <m:sup>
                              <m:r>
                                <a:rPr lang="en-US" altLang="zh-CN" sz="1600" i="1">
                                  <a:latin typeface="Cambria Math"/>
                                </a:rPr>
                                <m:t>′</m:t>
                              </m:r>
                            </m:sup>
                          </m:sSup>
                        </m:e>
                      </m:d>
                      <m:r>
                        <a:rPr lang="en-US" altLang="zh-CN" sz="1600" i="1">
                          <a:latin typeface="Cambria Math"/>
                        </a:rPr>
                        <m:t>+</m:t>
                      </m:r>
                      <m:r>
                        <a:rPr lang="en-US" altLang="zh-CN" sz="1600" i="1">
                          <a:latin typeface="Cambria Math"/>
                        </a:rPr>
                        <m:t>𝛾</m:t>
                      </m:r>
                      <m:sSub>
                        <m:sSubPr>
                          <m:ctrlPr>
                            <a:rPr lang="zh-CN" altLang="zh-CN" sz="1600" i="1">
                              <a:latin typeface="Cambria Math" panose="02040503050406030204" pitchFamily="18" charset="0"/>
                            </a:rPr>
                          </m:ctrlPr>
                        </m:sSubPr>
                        <m:e>
                          <m:r>
                            <a:rPr lang="en-US" altLang="zh-CN" sz="1600" i="1">
                              <a:latin typeface="Cambria Math"/>
                            </a:rPr>
                            <m:t>𝔼</m:t>
                          </m:r>
                        </m:e>
                        <m:sub>
                          <m:sSup>
                            <m:sSupPr>
                              <m:ctrlPr>
                                <a:rPr lang="zh-CN" altLang="zh-CN" sz="1600" i="1">
                                  <a:latin typeface="Cambria Math" panose="02040503050406030204" pitchFamily="18" charset="0"/>
                                </a:rPr>
                              </m:ctrlPr>
                            </m:sSupPr>
                            <m:e>
                              <m:r>
                                <a:rPr lang="en-US" altLang="zh-CN" sz="1600" i="1">
                                  <a:latin typeface="Cambria Math"/>
                                </a:rPr>
                                <m:t>𝑎</m:t>
                              </m:r>
                            </m:e>
                            <m:sup>
                              <m:r>
                                <a:rPr lang="en-US" altLang="zh-CN" sz="1600" i="1">
                                  <a:latin typeface="Cambria Math"/>
                                </a:rPr>
                                <m:t>′</m:t>
                              </m:r>
                            </m:sup>
                          </m:sSup>
                          <m:r>
                            <a:rPr lang="en-US" altLang="zh-CN" sz="1600" i="1">
                              <a:latin typeface="Cambria Math"/>
                            </a:rPr>
                            <m:t>~</m:t>
                          </m:r>
                          <m:r>
                            <a:rPr lang="en-US" altLang="zh-CN" sz="1600" i="1">
                              <a:latin typeface="Cambria Math"/>
                            </a:rPr>
                            <m:t>𝜋</m:t>
                          </m:r>
                          <m:d>
                            <m:dPr>
                              <m:ctrlPr>
                                <a:rPr lang="zh-CN" altLang="zh-CN" sz="1600" i="1">
                                  <a:latin typeface="Cambria Math" panose="02040503050406030204" pitchFamily="18" charset="0"/>
                                </a:rPr>
                              </m:ctrlPr>
                            </m:dPr>
                            <m:e>
                              <m:sSup>
                                <m:sSupPr>
                                  <m:ctrlPr>
                                    <a:rPr lang="zh-CN" altLang="zh-CN" sz="1600" i="1">
                                      <a:latin typeface="Cambria Math" panose="02040503050406030204" pitchFamily="18" charset="0"/>
                                    </a:rPr>
                                  </m:ctrlPr>
                                </m:sSupPr>
                                <m:e>
                                  <m:r>
                                    <a:rPr lang="en-US" altLang="zh-CN" sz="1600" i="1">
                                      <a:latin typeface="Cambria Math"/>
                                    </a:rPr>
                                    <m:t>𝑠</m:t>
                                  </m:r>
                                </m:e>
                                <m:sup>
                                  <m:r>
                                    <a:rPr lang="en-US" altLang="zh-CN" sz="1600" i="1">
                                      <a:latin typeface="Cambria Math"/>
                                    </a:rPr>
                                    <m:t>′</m:t>
                                  </m:r>
                                </m:sup>
                              </m:sSup>
                              <m:r>
                                <a:rPr lang="en-US" altLang="zh-CN" sz="1600" i="1">
                                  <a:latin typeface="Cambria Math"/>
                                </a:rPr>
                                <m:t>,⋅</m:t>
                              </m:r>
                            </m:e>
                          </m:d>
                        </m:sub>
                      </m:sSub>
                      <m:d>
                        <m:dPr>
                          <m:begChr m:val="["/>
                          <m:endChr m:val="]"/>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a:rPr>
                                <m:t>𝑞</m:t>
                              </m:r>
                            </m:e>
                            <m:sub>
                              <m:r>
                                <a:rPr lang="en-US" altLang="zh-CN" sz="1600" i="1">
                                  <a:latin typeface="Cambria Math"/>
                                </a:rPr>
                                <m:t>𝜋</m:t>
                              </m:r>
                            </m:sub>
                          </m:sSub>
                          <m:d>
                            <m:dPr>
                              <m:ctrlPr>
                                <a:rPr lang="zh-CN" altLang="zh-CN" sz="1600" i="1">
                                  <a:latin typeface="Cambria Math" panose="02040503050406030204" pitchFamily="18" charset="0"/>
                                </a:rPr>
                              </m:ctrlPr>
                            </m:dPr>
                            <m:e>
                              <m:sSup>
                                <m:sSupPr>
                                  <m:ctrlPr>
                                    <a:rPr lang="zh-CN" altLang="zh-CN" sz="1600" i="1">
                                      <a:latin typeface="Cambria Math" panose="02040503050406030204" pitchFamily="18" charset="0"/>
                                    </a:rPr>
                                  </m:ctrlPr>
                                </m:sSupPr>
                                <m:e>
                                  <m:r>
                                    <a:rPr lang="en-US" altLang="zh-CN" sz="1600" i="1">
                                      <a:latin typeface="Cambria Math"/>
                                    </a:rPr>
                                    <m:t>𝑠</m:t>
                                  </m:r>
                                </m:e>
                                <m:sup>
                                  <m:r>
                                    <a:rPr lang="en-US" altLang="zh-CN" sz="1600" i="1">
                                      <a:latin typeface="Cambria Math"/>
                                    </a:rPr>
                                    <m:t>′</m:t>
                                  </m:r>
                                </m:sup>
                              </m:sSup>
                              <m:r>
                                <a:rPr lang="en-US" altLang="zh-CN" sz="1600" i="1">
                                  <a:latin typeface="Cambria Math"/>
                                </a:rPr>
                                <m:t>,</m:t>
                              </m:r>
                              <m:sSup>
                                <m:sSupPr>
                                  <m:ctrlPr>
                                    <a:rPr lang="zh-CN" altLang="zh-CN" sz="1600" i="1">
                                      <a:latin typeface="Cambria Math" panose="02040503050406030204" pitchFamily="18" charset="0"/>
                                    </a:rPr>
                                  </m:ctrlPr>
                                </m:sSupPr>
                                <m:e>
                                  <m:r>
                                    <a:rPr lang="en-US" altLang="zh-CN" sz="1600" i="1">
                                      <a:latin typeface="Cambria Math"/>
                                    </a:rPr>
                                    <m:t>𝑎</m:t>
                                  </m:r>
                                </m:e>
                                <m:sup>
                                  <m:r>
                                    <a:rPr lang="en-US" altLang="zh-CN" sz="1600" i="1">
                                      <a:latin typeface="Cambria Math"/>
                                    </a:rPr>
                                    <m:t>′</m:t>
                                  </m:r>
                                </m:sup>
                              </m:sSup>
                            </m:e>
                          </m:d>
                        </m:e>
                      </m:d>
                      <m:r>
                        <a:rPr lang="en-US" altLang="zh-CN" sz="1600">
                          <a:latin typeface="Cambria Math"/>
                        </a:rPr>
                        <m:t>]</m:t>
                      </m:r>
                    </m:oMath>
                  </m:oMathPara>
                </a14:m>
                <a:endParaRPr lang="zh-CN" altLang="en-US" sz="1600" dirty="0"/>
              </a:p>
            </p:txBody>
          </p:sp>
        </mc:Choice>
        <mc:Fallback xmlns="">
          <p:sp>
            <p:nvSpPr>
              <p:cNvPr id="12" name="矩形 11">
                <a:extLst>
                  <a:ext uri="{FF2B5EF4-FFF2-40B4-BE49-F238E27FC236}">
                    <a16:creationId xmlns:a16="http://schemas.microsoft.com/office/drawing/2014/main" id="{9BA6E0C2-A18D-43D5-BE69-727926C89E55}"/>
                  </a:ext>
                </a:extLst>
              </p:cNvPr>
              <p:cNvSpPr>
                <a:spLocks noRot="1" noChangeAspect="1" noMove="1" noResize="1" noEditPoints="1" noAdjustHandles="1" noChangeArrowheads="1" noChangeShapeType="1" noTextEdit="1"/>
              </p:cNvSpPr>
              <p:nvPr/>
            </p:nvSpPr>
            <p:spPr>
              <a:xfrm>
                <a:off x="3320255" y="3236818"/>
                <a:ext cx="8159392" cy="392095"/>
              </a:xfrm>
              <a:prstGeom prst="rect">
                <a:avLst/>
              </a:prstGeom>
              <a:blipFill>
                <a:blip r:embed="rId3"/>
                <a:stretch>
                  <a:fillRect b="-1563"/>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9C25E1E3-05F1-488A-A3FA-CF87E23D47E9}"/>
              </a:ext>
            </a:extLst>
          </p:cNvPr>
          <p:cNvSpPr/>
          <p:nvPr/>
        </p:nvSpPr>
        <p:spPr>
          <a:xfrm>
            <a:off x="2115423" y="3263589"/>
            <a:ext cx="2749471" cy="338554"/>
          </a:xfrm>
          <a:prstGeom prst="rect">
            <a:avLst/>
          </a:prstGeom>
        </p:spPr>
        <p:txBody>
          <a:bodyPr wrap="none">
            <a:spAutoFit/>
          </a:bodyPr>
          <a:lstStyle/>
          <a:p>
            <a:r>
              <a:rPr lang="zh-CN" altLang="en-US" sz="1600" kern="0" dirty="0">
                <a:solidFill>
                  <a:srgbClr val="C00000"/>
                </a:solidFill>
                <a:latin typeface="黑体" panose="02010609060101010101" pitchFamily="49" charset="-122"/>
                <a:ea typeface="黑体" panose="02010609060101010101" pitchFamily="49" charset="-122"/>
                <a:cs typeface="Times New Roman" pitchFamily="18" charset="0"/>
              </a:rPr>
              <a:t>动作</a:t>
            </a:r>
            <a:r>
              <a:rPr lang="en-US" altLang="zh-CN" sz="1600" kern="0" dirty="0">
                <a:solidFill>
                  <a:srgbClr val="C00000"/>
                </a:solidFill>
                <a:latin typeface="黑体" panose="02010609060101010101" pitchFamily="49" charset="-122"/>
                <a:ea typeface="黑体" panose="02010609060101010101" pitchFamily="49" charset="-122"/>
                <a:cs typeface="Times New Roman" pitchFamily="18" charset="0"/>
              </a:rPr>
              <a:t>-</a:t>
            </a:r>
            <a:r>
              <a:rPr lang="zh-CN" altLang="en-US" sz="16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16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16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19DB98A-8AC6-401C-ADFE-7CCBAC3AB667}"/>
                  </a:ext>
                </a:extLst>
              </p:cNvPr>
              <p:cNvSpPr/>
              <p:nvPr/>
            </p:nvSpPr>
            <p:spPr>
              <a:xfrm>
                <a:off x="3299726" y="2637118"/>
                <a:ext cx="7236361" cy="3731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smtClean="0">
                              <a:latin typeface="Cambria Math" panose="02040503050406030204" pitchFamily="18" charset="0"/>
                            </a:rPr>
                          </m:ctrlPr>
                        </m:sSubPr>
                        <m:e>
                          <m:r>
                            <a:rPr lang="en-US" altLang="zh-CN" sz="1600" i="1">
                              <a:latin typeface="Cambria Math"/>
                            </a:rPr>
                            <m:t>𝑉</m:t>
                          </m:r>
                        </m:e>
                        <m:sub>
                          <m:r>
                            <a:rPr lang="en-US" altLang="zh-CN" sz="1600" i="1">
                              <a:latin typeface="Cambria Math"/>
                            </a:rPr>
                            <m:t>𝜋</m:t>
                          </m:r>
                        </m:sub>
                      </m:sSub>
                      <m:d>
                        <m:dPr>
                          <m:ctrlPr>
                            <a:rPr lang="zh-CN" altLang="zh-CN" sz="1600" i="1">
                              <a:latin typeface="Cambria Math" panose="02040503050406030204" pitchFamily="18" charset="0"/>
                            </a:rPr>
                          </m:ctrlPr>
                        </m:dPr>
                        <m:e>
                          <m:r>
                            <a:rPr lang="en-US" altLang="zh-CN" sz="1600" i="1">
                              <a:latin typeface="Cambria Math"/>
                            </a:rPr>
                            <m:t>𝑠</m:t>
                          </m:r>
                        </m:e>
                      </m:d>
                      <m:sSub>
                        <m:sSubPr>
                          <m:ctrlPr>
                            <a:rPr lang="zh-CN" altLang="zh-CN" sz="1600" i="1">
                              <a:latin typeface="Cambria Math" panose="02040503050406030204" pitchFamily="18" charset="0"/>
                            </a:rPr>
                          </m:ctrlPr>
                        </m:sSubPr>
                        <m:e>
                          <m:r>
                            <a:rPr lang="en-US" altLang="zh-CN" sz="1600" b="0" i="1" smtClean="0">
                              <a:latin typeface="Cambria Math"/>
                            </a:rPr>
                            <m:t>=</m:t>
                          </m:r>
                          <m:r>
                            <a:rPr lang="en-US" altLang="zh-CN" sz="1600" i="1">
                              <a:latin typeface="Cambria Math"/>
                            </a:rPr>
                            <m:t>𝔼</m:t>
                          </m:r>
                        </m:e>
                        <m:sub>
                          <m:r>
                            <a:rPr lang="en-US" altLang="zh-CN" sz="1600" i="1">
                              <a:latin typeface="Cambria Math"/>
                            </a:rPr>
                            <m:t>𝑎</m:t>
                          </m:r>
                          <m:r>
                            <a:rPr lang="en-US" altLang="zh-CN" sz="1600" i="1">
                              <a:latin typeface="Cambria Math"/>
                            </a:rPr>
                            <m:t>∼</m:t>
                          </m:r>
                          <m:r>
                            <a:rPr lang="en-US" altLang="zh-CN" sz="1600" i="1">
                              <a:latin typeface="Cambria Math"/>
                            </a:rPr>
                            <m:t>𝜋</m:t>
                          </m:r>
                          <m:r>
                            <a:rPr lang="en-US" altLang="zh-CN" sz="1600" i="1">
                              <a:latin typeface="Cambria Math"/>
                            </a:rPr>
                            <m:t>(</m:t>
                          </m:r>
                          <m:r>
                            <a:rPr lang="en-US" altLang="zh-CN" sz="1600" i="1">
                              <a:latin typeface="Cambria Math"/>
                            </a:rPr>
                            <m:t>𝑠</m:t>
                          </m:r>
                          <m:r>
                            <a:rPr lang="en-US" altLang="zh-CN" sz="1600" i="1">
                              <a:latin typeface="Cambria Math"/>
                            </a:rPr>
                            <m:t>,⋅)</m:t>
                          </m:r>
                        </m:sub>
                      </m:sSub>
                      <m:sSub>
                        <m:sSubPr>
                          <m:ctrlPr>
                            <a:rPr lang="zh-CN" altLang="zh-CN" sz="1600" i="1">
                              <a:latin typeface="Cambria Math" panose="02040503050406030204" pitchFamily="18" charset="0"/>
                            </a:rPr>
                          </m:ctrlPr>
                        </m:sSubPr>
                        <m:e>
                          <m:r>
                            <a:rPr lang="en-US" altLang="zh-CN" sz="1600" i="1">
                              <a:latin typeface="Cambria Math"/>
                            </a:rPr>
                            <m:t>𝔼</m:t>
                          </m:r>
                        </m:e>
                        <m:sub>
                          <m:sSup>
                            <m:sSupPr>
                              <m:ctrlPr>
                                <a:rPr lang="zh-CN" altLang="zh-CN" sz="1600" i="1">
                                  <a:latin typeface="Cambria Math" panose="02040503050406030204" pitchFamily="18" charset="0"/>
                                </a:rPr>
                              </m:ctrlPr>
                            </m:sSupPr>
                            <m:e>
                              <m:r>
                                <a:rPr lang="en-US" altLang="zh-CN" sz="1600" i="1">
                                  <a:latin typeface="Cambria Math"/>
                                </a:rPr>
                                <m:t>𝑠</m:t>
                              </m:r>
                            </m:e>
                            <m:sup>
                              <m:r>
                                <a:rPr lang="en-US" altLang="zh-CN" sz="1600" i="1">
                                  <a:latin typeface="Cambria Math"/>
                                </a:rPr>
                                <m:t>′</m:t>
                              </m:r>
                            </m:sup>
                          </m:sSup>
                          <m:r>
                            <a:rPr lang="en-US" altLang="zh-CN" sz="1600" i="1">
                              <a:latin typeface="Cambria Math"/>
                            </a:rPr>
                            <m:t>~</m:t>
                          </m:r>
                          <m:r>
                            <a:rPr lang="en-US" altLang="zh-CN" sz="1600" i="1">
                              <a:latin typeface="Cambria Math"/>
                            </a:rPr>
                            <m:t>𝑃</m:t>
                          </m:r>
                          <m:r>
                            <a:rPr lang="en-US" altLang="zh-CN" sz="1600" i="1">
                              <a:latin typeface="Cambria Math"/>
                            </a:rPr>
                            <m:t>(⋅|</m:t>
                          </m:r>
                          <m:r>
                            <a:rPr lang="en-US" altLang="zh-CN" sz="1600" i="1">
                              <a:latin typeface="Cambria Math"/>
                            </a:rPr>
                            <m:t>𝑠</m:t>
                          </m:r>
                          <m:r>
                            <a:rPr lang="en-US" altLang="zh-CN" sz="1600" i="1">
                              <a:latin typeface="Cambria Math"/>
                            </a:rPr>
                            <m:t>,</m:t>
                          </m:r>
                          <m:r>
                            <a:rPr lang="en-US" altLang="zh-CN" sz="1600" i="1">
                              <a:latin typeface="Cambria Math"/>
                            </a:rPr>
                            <m:t>𝑎</m:t>
                          </m:r>
                          <m:r>
                            <a:rPr lang="en-US" altLang="zh-CN" sz="1600" i="1">
                              <a:latin typeface="Cambria Math"/>
                            </a:rPr>
                            <m:t>)</m:t>
                          </m:r>
                        </m:sub>
                      </m:sSub>
                      <m:d>
                        <m:dPr>
                          <m:begChr m:val="["/>
                          <m:endChr m:val="]"/>
                          <m:ctrlPr>
                            <a:rPr lang="zh-CN" altLang="zh-CN" sz="1600" i="1">
                              <a:latin typeface="Cambria Math" panose="02040503050406030204" pitchFamily="18" charset="0"/>
                            </a:rPr>
                          </m:ctrlPr>
                        </m:dPr>
                        <m:e>
                          <m:r>
                            <a:rPr lang="en-US" altLang="zh-CN" sz="1600" i="1">
                              <a:latin typeface="Cambria Math"/>
                            </a:rPr>
                            <m:t>𝑅</m:t>
                          </m:r>
                          <m:d>
                            <m:dPr>
                              <m:ctrlPr>
                                <a:rPr lang="zh-CN" altLang="zh-CN" sz="1600" i="1">
                                  <a:latin typeface="Cambria Math" panose="02040503050406030204" pitchFamily="18" charset="0"/>
                                </a:rPr>
                              </m:ctrlPr>
                            </m:dPr>
                            <m:e>
                              <m:r>
                                <a:rPr lang="en-US" altLang="zh-CN" sz="1600" i="1">
                                  <a:latin typeface="Cambria Math"/>
                                </a:rPr>
                                <m:t>𝑠</m:t>
                              </m:r>
                              <m:r>
                                <a:rPr lang="en-US" altLang="zh-CN" sz="1600" i="1">
                                  <a:latin typeface="Cambria Math"/>
                                </a:rPr>
                                <m:t>,</m:t>
                              </m:r>
                              <m:sSup>
                                <m:sSupPr>
                                  <m:ctrlPr>
                                    <a:rPr lang="zh-CN" altLang="zh-CN" sz="1600" i="1">
                                      <a:latin typeface="Cambria Math" panose="02040503050406030204" pitchFamily="18" charset="0"/>
                                    </a:rPr>
                                  </m:ctrlPr>
                                </m:sSupPr>
                                <m:e>
                                  <m:r>
                                    <a:rPr lang="en-US" altLang="zh-CN" sz="1600" i="1">
                                      <a:latin typeface="Cambria Math"/>
                                    </a:rPr>
                                    <m:t>𝑎</m:t>
                                  </m:r>
                                  <m:r>
                                    <a:rPr lang="en-US" altLang="zh-CN" sz="1600" i="1">
                                      <a:latin typeface="Cambria Math"/>
                                    </a:rPr>
                                    <m:t>,</m:t>
                                  </m:r>
                                  <m:r>
                                    <a:rPr lang="en-US" altLang="zh-CN" sz="1600" i="1">
                                      <a:latin typeface="Cambria Math"/>
                                    </a:rPr>
                                    <m:t>𝑠</m:t>
                                  </m:r>
                                </m:e>
                                <m:sup>
                                  <m:r>
                                    <a:rPr lang="en-US" altLang="zh-CN" sz="1600" i="1">
                                      <a:latin typeface="Cambria Math"/>
                                    </a:rPr>
                                    <m:t>′</m:t>
                                  </m:r>
                                </m:sup>
                              </m:sSup>
                            </m:e>
                          </m:d>
                          <m:r>
                            <a:rPr lang="en-US" altLang="zh-CN" sz="1600" i="1">
                              <a:latin typeface="Cambria Math"/>
                            </a:rPr>
                            <m:t>+</m:t>
                          </m:r>
                          <m:r>
                            <a:rPr lang="en-US" altLang="zh-CN" sz="1600" i="1">
                              <a:latin typeface="Cambria Math"/>
                            </a:rPr>
                            <m:t>𝛾</m:t>
                          </m:r>
                          <m:sSub>
                            <m:sSubPr>
                              <m:ctrlPr>
                                <a:rPr lang="zh-CN" altLang="zh-CN" sz="1600" i="1">
                                  <a:latin typeface="Cambria Math" panose="02040503050406030204" pitchFamily="18" charset="0"/>
                                </a:rPr>
                              </m:ctrlPr>
                            </m:sSubPr>
                            <m:e>
                              <m:r>
                                <a:rPr lang="en-US" altLang="zh-CN" sz="1600" i="1">
                                  <a:latin typeface="Cambria Math"/>
                                </a:rPr>
                                <m:t>𝑉</m:t>
                              </m:r>
                            </m:e>
                            <m:sub>
                              <m:r>
                                <a:rPr lang="en-US" altLang="zh-CN" sz="1600" i="1">
                                  <a:latin typeface="Cambria Math"/>
                                </a:rPr>
                                <m:t>𝜋</m:t>
                              </m:r>
                            </m:sub>
                          </m:sSub>
                          <m:d>
                            <m:dPr>
                              <m:ctrlPr>
                                <a:rPr lang="zh-CN" altLang="zh-CN" sz="1600" i="1">
                                  <a:latin typeface="Cambria Math" panose="02040503050406030204" pitchFamily="18" charset="0"/>
                                </a:rPr>
                              </m:ctrlPr>
                            </m:dPr>
                            <m:e>
                              <m:sSup>
                                <m:sSupPr>
                                  <m:ctrlPr>
                                    <a:rPr lang="zh-CN" altLang="zh-CN" sz="1600" i="1">
                                      <a:latin typeface="Cambria Math" panose="02040503050406030204" pitchFamily="18" charset="0"/>
                                    </a:rPr>
                                  </m:ctrlPr>
                                </m:sSupPr>
                                <m:e>
                                  <m:r>
                                    <a:rPr lang="en-US" altLang="zh-CN" sz="1600" i="1">
                                      <a:latin typeface="Cambria Math"/>
                                    </a:rPr>
                                    <m:t>𝑠</m:t>
                                  </m:r>
                                </m:e>
                                <m:sup>
                                  <m:r>
                                    <a:rPr lang="en-US" altLang="zh-CN" sz="1600" i="1">
                                      <a:latin typeface="Cambria Math"/>
                                    </a:rPr>
                                    <m:t>′</m:t>
                                  </m:r>
                                </m:sup>
                              </m:sSup>
                            </m:e>
                          </m:d>
                        </m:e>
                      </m:d>
                    </m:oMath>
                  </m:oMathPara>
                </a14:m>
                <a:endParaRPr lang="zh-CN" altLang="en-US" sz="1600" dirty="0"/>
              </a:p>
            </p:txBody>
          </p:sp>
        </mc:Choice>
        <mc:Fallback xmlns="">
          <p:sp>
            <p:nvSpPr>
              <p:cNvPr id="14" name="矩形 13">
                <a:extLst>
                  <a:ext uri="{FF2B5EF4-FFF2-40B4-BE49-F238E27FC236}">
                    <a16:creationId xmlns:a16="http://schemas.microsoft.com/office/drawing/2014/main" id="{619DB98A-8AC6-401C-ADFE-7CCBAC3AB667}"/>
                  </a:ext>
                </a:extLst>
              </p:cNvPr>
              <p:cNvSpPr>
                <a:spLocks noRot="1" noChangeAspect="1" noMove="1" noResize="1" noEditPoints="1" noAdjustHandles="1" noChangeArrowheads="1" noChangeShapeType="1" noTextEdit="1"/>
              </p:cNvSpPr>
              <p:nvPr/>
            </p:nvSpPr>
            <p:spPr>
              <a:xfrm>
                <a:off x="3299726" y="2637118"/>
                <a:ext cx="7236361" cy="373179"/>
              </a:xfrm>
              <a:prstGeom prst="rect">
                <a:avLst/>
              </a:prstGeom>
              <a:blipFill>
                <a:blip r:embed="rId4"/>
                <a:stretch>
                  <a:fillRect b="-6557"/>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DE10FDF0-4221-466C-910C-8FCBEB95D949}"/>
              </a:ext>
            </a:extLst>
          </p:cNvPr>
          <p:cNvSpPr/>
          <p:nvPr/>
        </p:nvSpPr>
        <p:spPr>
          <a:xfrm>
            <a:off x="2181471" y="2600787"/>
            <a:ext cx="2236510" cy="338554"/>
          </a:xfrm>
          <a:prstGeom prst="rect">
            <a:avLst/>
          </a:prstGeom>
        </p:spPr>
        <p:txBody>
          <a:bodyPr wrap="none">
            <a:spAutoFit/>
          </a:bodyPr>
          <a:lstStyle/>
          <a:p>
            <a:r>
              <a:rPr lang="zh-CN" altLang="en-US" sz="16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16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1600" dirty="0">
              <a:solidFill>
                <a:srgbClr val="C00000"/>
              </a:solidFill>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B9D9D7AD-06AA-49B3-9BE8-8976C97155F3}"/>
              </a:ext>
            </a:extLst>
          </p:cNvPr>
          <p:cNvSpPr/>
          <p:nvPr/>
        </p:nvSpPr>
        <p:spPr>
          <a:xfrm>
            <a:off x="1233267" y="3791525"/>
            <a:ext cx="10377268" cy="2633413"/>
          </a:xfrm>
          <a:prstGeom prst="rect">
            <a:avLst/>
          </a:prstGeom>
        </p:spPr>
        <p:txBody>
          <a:bodyPr wrap="square">
            <a:spAutoFit/>
          </a:bodyPr>
          <a:lstStyle/>
          <a:p>
            <a:pPr marL="285750" indent="-285750" algn="just">
              <a:buFont typeface="Wingdings" panose="05000000000000000000" pitchFamily="2" charset="2"/>
              <a:buChar char="l"/>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贝尔曼方程描述了价值函数或动作</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价值函数的递推关系，是研究强化学习问题的重要手段。其中价值函数的贝尔曼方程描述了当前状态价值函数和其后续状态价值函数之间的关系，即当前状态价值函数等于瞬时奖励的期望加上后续状态的（折扣）价值函数的期望。而动作</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价值函数的贝尔曼方程描述了当前动作</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价值函数和其后续动作</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价值函数之间的关系，即当前状态下的动作</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价值函数等于瞬时奖励的期望加上后续状态的（折扣）动作</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价值函数的期望。</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在实际中，需要计算得到最优策略以指导智能体在当前状态如何选择一个可获得最大回报的动作。</a:t>
            </a:r>
            <a:r>
              <a:rPr lang="zh-CN"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求解最优策略的一种方法就是去求解最优的价值函数或最优的动作</a:t>
            </a:r>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价值函数</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（即</a:t>
            </a:r>
            <a:r>
              <a:rPr lang="zh-CN" altLang="zh-CN" sz="1600" b="1"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基于价值方法</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value-based approach</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）。一旦找到了最优的价值函数或动作</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价值函数，自然而然也就是找到最优策略。当然，在强化学习中还有基于策略（</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policy-based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）和基于模型（</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model-based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）等不同方法。 </a:t>
            </a:r>
          </a:p>
          <a:p>
            <a:pPr marL="285750" indent="-285750" algn="just">
              <a:lnSpc>
                <a:spcPct val="150000"/>
              </a:lnSpc>
              <a:buFont typeface="Wingdings" panose="05000000000000000000" pitchFamily="2" charset="2"/>
              <a:buChar char="l"/>
            </a:pPr>
            <a:endParaRPr lang="zh-CN"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378141D4-2B38-420D-B7DA-896FA8A882CA}"/>
              </a:ext>
            </a:extLst>
          </p:cNvPr>
          <p:cNvCxnSpPr>
            <a:cxnSpLocks/>
          </p:cNvCxnSpPr>
          <p:nvPr/>
        </p:nvCxnSpPr>
        <p:spPr>
          <a:xfrm>
            <a:off x="2115423" y="3804270"/>
            <a:ext cx="8178905"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9883C2B-812D-4C1B-8FAD-213A018AD7AA}"/>
              </a:ext>
            </a:extLst>
          </p:cNvPr>
          <p:cNvSpPr/>
          <p:nvPr/>
        </p:nvSpPr>
        <p:spPr>
          <a:xfrm>
            <a:off x="4417981" y="1792769"/>
            <a:ext cx="3531736"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cs typeface="Times New Roman" panose="02020603050405020304" pitchFamily="18" charset="0"/>
              </a:rPr>
              <a:t>价值函数与动作</a:t>
            </a:r>
            <a:r>
              <a:rPr lang="en-US" altLang="zh-CN" dirty="0">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价值函数的关系</a:t>
            </a:r>
            <a:endParaRPr lang="zh-CN" altLang="en-US" dirty="0"/>
          </a:p>
        </p:txBody>
      </p:sp>
    </p:spTree>
    <p:extLst>
      <p:ext uri="{BB962C8B-B14F-4D97-AF65-F5344CB8AC3E}">
        <p14:creationId xmlns:p14="http://schemas.microsoft.com/office/powerpoint/2010/main" val="3430589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强化学习</a:t>
              </a:r>
              <a:r>
                <a:rPr lang="en-US" altLang="zh-CN"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基于价值的强化学习</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7" name="图片 6">
            <a:extLst>
              <a:ext uri="{FF2B5EF4-FFF2-40B4-BE49-F238E27FC236}">
                <a16:creationId xmlns:a16="http://schemas.microsoft.com/office/drawing/2014/main" id="{C4B9CC4C-04ED-40A5-AEFF-13C91FBEAA82}"/>
              </a:ext>
            </a:extLst>
          </p:cNvPr>
          <p:cNvPicPr>
            <a:picLocks noChangeAspect="1"/>
          </p:cNvPicPr>
          <p:nvPr/>
        </p:nvPicPr>
        <p:blipFill>
          <a:blip r:embed="rId3"/>
          <a:stretch>
            <a:fillRect/>
          </a:stretch>
        </p:blipFill>
        <p:spPr>
          <a:xfrm>
            <a:off x="7133633" y="2833155"/>
            <a:ext cx="4701986" cy="2254659"/>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BD77F5-FA41-4AED-A8D1-810B56B63A2B}"/>
                  </a:ext>
                </a:extLst>
              </p:cNvPr>
              <p:cNvSpPr/>
              <p:nvPr/>
            </p:nvSpPr>
            <p:spPr>
              <a:xfrm>
                <a:off x="356381" y="1454332"/>
                <a:ext cx="6733736" cy="4942379"/>
              </a:xfrm>
              <a:prstGeom prst="rect">
                <a:avLst/>
              </a:prstGeom>
            </p:spPr>
            <p:txBody>
              <a:bodyPr wrap="square">
                <a:spAutoFit/>
              </a:bodyPr>
              <a:lstStyle/>
              <a:p>
                <a:pPr indent="266700" algn="just">
                  <a:lnSpc>
                    <a:spcPct val="20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回顾强化学习问题的定义</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 </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给定一个马尔可夫决策过程</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𝑀𝐷𝑃</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𝐴</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𝑅</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𝛾</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，强化学习会寻找一个最优策略</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，在策略</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作用下使得任意状态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对应的价值函数</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𝑉</m:t>
                        </m:r>
                      </m:e>
                      <m:sub>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取值最大。</a:t>
                </a:r>
              </a:p>
              <a:p>
                <a:pPr indent="266700" algn="just">
                  <a:lnSpc>
                    <a:spcPct val="20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为了求解最优策略</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6.7</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中展示了一种思路：从一个任意的策略开始，首先计算该策略下价值函数（或动作</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价值函数），然后根据价值函数调整改进策略使其更优，不断迭代这个过程直到策略收敛。</a:t>
                </a:r>
                <a:r>
                  <a:rPr lang="zh-CN" altLang="zh-CN" sz="1600" u="sng" dirty="0">
                    <a:solidFill>
                      <a:srgbClr val="FF0000"/>
                    </a:solidFill>
                    <a:latin typeface="Times New Roman" panose="02020603050405020304" pitchFamily="18" charset="0"/>
                    <a:ea typeface="楷体_GB2312"/>
                    <a:cs typeface="Times New Roman" panose="02020603050405020304" pitchFamily="18" charset="0"/>
                  </a:rPr>
                  <a:t>通过策略计算价值函数</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的过程叫做</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策略评估（</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policy evaluation</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通过价值函数优化策略</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的过程叫做</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策略优化（</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policy improvement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），策略评估和策略优化交替进行的强化学习求解方法叫做</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通用策略迭代（</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Generalized Policy Iteration</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GPI</a:t>
                </a:r>
                <a:r>
                  <a:rPr lang="zh-CN" altLang="zh-CN" sz="1600" b="1" dirty="0">
                    <a:solidFill>
                      <a:srgbClr val="FF0000"/>
                    </a:solidFill>
                    <a:latin typeface="Times New Roman" panose="02020603050405020304" pitchFamily="18" charset="0"/>
                    <a:ea typeface="楷体_GB231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19BD77F5-FA41-4AED-A8D1-810B56B63A2B}"/>
                  </a:ext>
                </a:extLst>
              </p:cNvPr>
              <p:cNvSpPr>
                <a:spLocks noRot="1" noChangeAspect="1" noMove="1" noResize="1" noEditPoints="1" noAdjustHandles="1" noChangeArrowheads="1" noChangeShapeType="1" noTextEdit="1"/>
              </p:cNvSpPr>
              <p:nvPr/>
            </p:nvSpPr>
            <p:spPr>
              <a:xfrm>
                <a:off x="356381" y="1454332"/>
                <a:ext cx="6733736" cy="4942379"/>
              </a:xfrm>
              <a:prstGeom prst="rect">
                <a:avLst/>
              </a:prstGeom>
              <a:blipFill>
                <a:blip r:embed="rId4"/>
                <a:stretch>
                  <a:fillRect l="-452" r="-452" b="-7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8022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基于价值的强化学习：策略优化定理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5A46304-5B80-43A7-80C1-0722256CDCF9}"/>
                  </a:ext>
                </a:extLst>
              </p:cNvPr>
              <p:cNvSpPr/>
              <p:nvPr/>
            </p:nvSpPr>
            <p:spPr>
              <a:xfrm>
                <a:off x="1153551" y="1514200"/>
                <a:ext cx="9467556" cy="4215128"/>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在讨论如何优化策略之前，首先需要明确什么是</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更好</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的策略。分别给出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两个策略，如果对于任意状态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𝑉</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𝑉</m:t>
                        </m:r>
                      </m:e>
                      <m:sub>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，那么可以认为策略</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不比策略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差，可见</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更优</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策略是一个偏序关系。</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   </a:t>
                </a: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可以证明，给定任意给定状态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，如果两个策略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满足如下条件：</a:t>
                </a:r>
              </a:p>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d>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那么对于该任意给定状态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a:t>
                </a:r>
              </a:p>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e>
                        <m:sub>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即策略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不比策略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差。这个结论称为策略优化定理（</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Policy Improvement Theorem</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）。注意</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d>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的含义并不是在当前状态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下按照策略</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行动的回报期望，而是在当前状态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下按照策略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去选择动作</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但是从状态</a:t>
                </a:r>
                <a14:m>
                  <m:oMath xmlns:m="http://schemas.openxmlformats.org/officeDocument/2006/math">
                    <m:r>
                      <a:rPr lang="en-US" altLang="zh-CN" sz="1600" i="1">
                        <a:solidFill>
                          <a:srgbClr val="FF0000"/>
                        </a:solidFill>
                        <a:latin typeface="Cambria Math" panose="02040503050406030204" pitchFamily="18" charset="0"/>
                        <a:ea typeface="楷体_GB2312"/>
                        <a:cs typeface="Times New Roman" panose="02020603050405020304" pitchFamily="18" charset="0"/>
                      </a:rPr>
                      <m:t>𝑠</m:t>
                    </m:r>
                  </m:oMath>
                </a14:m>
                <a:r>
                  <a:rPr lang="zh-CN" altLang="zh-CN" sz="1600" dirty="0">
                    <a:solidFill>
                      <a:srgbClr val="FF0000"/>
                    </a:solidFill>
                    <a:latin typeface="Times New Roman" panose="02020603050405020304" pitchFamily="18" charset="0"/>
                    <a:ea typeface="楷体_GB2312"/>
                    <a:cs typeface="Times New Roman" panose="02020603050405020304" pitchFamily="18" charset="0"/>
                  </a:rPr>
                  <a:t>进入后续状态后，后续状态以后（直至终止状态）的所有动作仍然按照原有策略</a:t>
                </a:r>
                <a14:m>
                  <m:oMath xmlns:m="http://schemas.openxmlformats.org/officeDocument/2006/math">
                    <m:r>
                      <a:rPr lang="en-US" altLang="zh-CN" sz="1600" i="1">
                        <a:solidFill>
                          <a:srgbClr val="FF0000"/>
                        </a:solidFill>
                        <a:latin typeface="Cambria Math" panose="02040503050406030204" pitchFamily="18" charset="0"/>
                        <a:ea typeface="楷体_GB2312"/>
                        <a:cs typeface="Times New Roman" panose="02020603050405020304" pitchFamily="18" charset="0"/>
                      </a:rPr>
                      <m:t>𝜋</m:t>
                    </m:r>
                  </m:oMath>
                </a14:m>
                <a:r>
                  <a:rPr lang="zh-CN" altLang="zh-CN" sz="1600" dirty="0">
                    <a:solidFill>
                      <a:srgbClr val="FF0000"/>
                    </a:solidFill>
                    <a:latin typeface="Times New Roman" panose="02020603050405020304" pitchFamily="18" charset="0"/>
                    <a:ea typeface="楷体_GB2312"/>
                    <a:cs typeface="Times New Roman" panose="02020603050405020304" pitchFamily="18" charset="0"/>
                  </a:rPr>
                  <a:t>来选择所得到的回报期望</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。注意，按照前面所给出的定义，如果策略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在状态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时只有一个确定的动作可供选择，那么这个动作可以记为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也具有同样的含义）。</a:t>
                </a:r>
              </a:p>
            </p:txBody>
          </p:sp>
        </mc:Choice>
        <mc:Fallback xmlns="">
          <p:sp>
            <p:nvSpPr>
              <p:cNvPr id="2" name="矩形 1">
                <a:extLst>
                  <a:ext uri="{FF2B5EF4-FFF2-40B4-BE49-F238E27FC236}">
                    <a16:creationId xmlns:a16="http://schemas.microsoft.com/office/drawing/2014/main" id="{E5A46304-5B80-43A7-80C1-0722256CDCF9}"/>
                  </a:ext>
                </a:extLst>
              </p:cNvPr>
              <p:cNvSpPr>
                <a:spLocks noRot="1" noChangeAspect="1" noMove="1" noResize="1" noEditPoints="1" noAdjustHandles="1" noChangeArrowheads="1" noChangeShapeType="1" noTextEdit="1"/>
              </p:cNvSpPr>
              <p:nvPr/>
            </p:nvSpPr>
            <p:spPr>
              <a:xfrm>
                <a:off x="1153551" y="1514200"/>
                <a:ext cx="9467556" cy="4215128"/>
              </a:xfrm>
              <a:prstGeom prst="rect">
                <a:avLst/>
              </a:prstGeom>
              <a:blipFill>
                <a:blip r:embed="rId3"/>
                <a:stretch>
                  <a:fillRect l="-322" r="-2511" b="-8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6870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基于价值的强化学习：策略优化定理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2CBDEA4-0F5B-4EF1-B27B-8675071C5E7A}"/>
                  </a:ext>
                </a:extLst>
              </p:cNvPr>
              <p:cNvSpPr/>
              <p:nvPr/>
            </p:nvSpPr>
            <p:spPr>
              <a:xfrm>
                <a:off x="582966" y="2407795"/>
                <a:ext cx="11530818" cy="2795573"/>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假设当前策略为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，其对应的价值函数和动作</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价值函数为</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𝑉</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。构造策略</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使得对于任意</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𝑆</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，有如下条件成立：</a:t>
                </a:r>
              </a:p>
              <a:p>
                <a:pPr algn="ctr">
                  <a:lnSpc>
                    <a:spcPct val="150000"/>
                  </a:lnSpc>
                  <a:spcAft>
                    <a:spcPts val="0"/>
                  </a:spcAft>
                </a:pPr>
                <a14:m>
                  <m:oMath xmlns:m="http://schemas.openxmlformats.org/officeDocument/2006/math">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argmax</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sub>
                    </m:sSub>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a14:m>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(6.2.1)</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于是对于任意</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𝑠</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𝑆</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 </m:t>
                          </m:r>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d>
                        </m:e>
                      </m:d>
                      <m:r>
                        <m:rPr>
                          <m:aln/>
                        </m:rP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argmax</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e>
                          </m:d>
                        </m:e>
                      </m:d>
                    </m:oMath>
                    <m:oMath xmlns:m="http://schemas.openxmlformats.org/officeDocument/2006/math">
                      <m:r>
                        <m:rPr>
                          <m:aln/>
                        </m:rPr>
                        <a:rPr lang="en-US" altLang="zh-CN" sz="1600" i="1">
                          <a:solidFill>
                            <a:srgbClr val="000000"/>
                          </a:solidFill>
                          <a:latin typeface="Cambria Math" panose="02040503050406030204" pitchFamily="18" charset="0"/>
                          <a:ea typeface="楷体_GB2312"/>
                          <a:cs typeface="Times New Roman" panose="02020603050405020304" pitchFamily="18" charset="0"/>
                        </a:rPr>
                        <m:t>=</m:t>
                      </m:r>
                      <m:func>
                        <m:func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max</m:t>
                              </m:r>
                            </m:e>
                            <m:lim>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lim>
                          </m:limLow>
                        </m:fName>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e>
                          </m:d>
                        </m:e>
                      </m:func>
                    </m:oMath>
                  </m:oMathPara>
                </a14:m>
                <a:endParaRPr lang="en-US" altLang="zh-CN" sz="1600" dirty="0">
                  <a:solidFill>
                    <a:srgbClr val="000000"/>
                  </a:solidFill>
                  <a:latin typeface="Cambria Math" panose="02040503050406030204" pitchFamily="18" charset="0"/>
                  <a:ea typeface="楷体_GB231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m:rPr>
                          <m:aln/>
                        </m:rP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m:oMathPara>
                </a14:m>
                <a:br>
                  <a:rPr lang="zh-CN" altLang="zh-CN" sz="1600" dirty="0">
                    <a:solidFill>
                      <a:srgbClr val="000000"/>
                    </a:solidFill>
                    <a:latin typeface="Cambria Math" panose="02040503050406030204" pitchFamily="18" charset="0"/>
                    <a:ea typeface="楷体_GB2312"/>
                    <a:cs typeface="Times New Roman" panose="02020603050405020304" pitchFamily="18" charset="0"/>
                  </a:rPr>
                </a:br>
                <a:r>
                  <a:rPr lang="zh-CN" altLang="zh-CN" sz="1600" dirty="0">
                    <a:solidFill>
                      <a:srgbClr val="000000"/>
                    </a:solidFill>
                    <a:latin typeface="Times New Roman" panose="02020603050405020304" pitchFamily="18" charset="0"/>
                    <a:ea typeface="楷体_GB2312"/>
                    <a:cs typeface="Times New Roman" panose="02020603050405020304" pitchFamily="18" charset="0"/>
                  </a:rPr>
                  <a:t>根据策略优化定理，可知策略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不比策略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差，因此策略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是策略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的一个改进。</a:t>
                </a:r>
              </a:p>
            </p:txBody>
          </p:sp>
        </mc:Choice>
        <mc:Fallback xmlns="">
          <p:sp>
            <p:nvSpPr>
              <p:cNvPr id="7" name="矩形 6">
                <a:extLst>
                  <a:ext uri="{FF2B5EF4-FFF2-40B4-BE49-F238E27FC236}">
                    <a16:creationId xmlns:a16="http://schemas.microsoft.com/office/drawing/2014/main" id="{D2CBDEA4-0F5B-4EF1-B27B-8675071C5E7A}"/>
                  </a:ext>
                </a:extLst>
              </p:cNvPr>
              <p:cNvSpPr>
                <a:spLocks noRot="1" noChangeAspect="1" noMove="1" noResize="1" noEditPoints="1" noAdjustHandles="1" noChangeArrowheads="1" noChangeShapeType="1" noTextEdit="1"/>
              </p:cNvSpPr>
              <p:nvPr/>
            </p:nvSpPr>
            <p:spPr>
              <a:xfrm>
                <a:off x="582966" y="2407795"/>
                <a:ext cx="11530818" cy="2795573"/>
              </a:xfrm>
              <a:prstGeom prst="rect">
                <a:avLst/>
              </a:prstGeom>
              <a:blipFill>
                <a:blip r:embed="rId3"/>
                <a:stretch>
                  <a:fillRect b="-17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916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基于价值的强化学习：策略优化例子</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2" name="图片 1">
            <a:extLst>
              <a:ext uri="{FF2B5EF4-FFF2-40B4-BE49-F238E27FC236}">
                <a16:creationId xmlns:a16="http://schemas.microsoft.com/office/drawing/2014/main" id="{118AB227-88E8-414F-B2D0-66E3CD42BC82}"/>
              </a:ext>
            </a:extLst>
          </p:cNvPr>
          <p:cNvPicPr>
            <a:picLocks noChangeAspect="1"/>
          </p:cNvPicPr>
          <p:nvPr/>
        </p:nvPicPr>
        <p:blipFill>
          <a:blip r:embed="rId3"/>
          <a:stretch>
            <a:fillRect/>
          </a:stretch>
        </p:blipFill>
        <p:spPr>
          <a:xfrm>
            <a:off x="7114615" y="3891923"/>
            <a:ext cx="3711766" cy="1587582"/>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500CD00-3C2C-4BF0-B5EA-FA818677744A}"/>
                  </a:ext>
                </a:extLst>
              </p:cNvPr>
              <p:cNvSpPr/>
              <p:nvPr/>
            </p:nvSpPr>
            <p:spPr>
              <a:xfrm>
                <a:off x="431409" y="1632372"/>
                <a:ext cx="11183816" cy="916918"/>
              </a:xfrm>
              <a:prstGeom prst="rect">
                <a:avLst/>
              </a:prstGeom>
            </p:spPr>
            <p:txBody>
              <a:bodyPr wrap="square">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以图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6.8</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所示机器人寻路问题来介绍策略优化。图</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中</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给出了当前策略及其对应价值函数</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，比如</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在当前策略下，智能体位于状态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的价值函数取值为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。当智能体位于</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状态时，智能体在当前策略指引下将选择向上移动一个方格的行动，从状态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进入状态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4</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，状态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4</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的价值函数取值为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。当前策略所给出的其他信息，可从图</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中</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周知。</a:t>
                </a:r>
              </a:p>
            </p:txBody>
          </p:sp>
        </mc:Choice>
        <mc:Fallback xmlns="">
          <p:sp>
            <p:nvSpPr>
              <p:cNvPr id="8" name="矩形 7">
                <a:extLst>
                  <a:ext uri="{FF2B5EF4-FFF2-40B4-BE49-F238E27FC236}">
                    <a16:creationId xmlns:a16="http://schemas.microsoft.com/office/drawing/2014/main" id="{F500CD00-3C2C-4BF0-B5EA-FA818677744A}"/>
                  </a:ext>
                </a:extLst>
              </p:cNvPr>
              <p:cNvSpPr>
                <a:spLocks noRot="1" noChangeAspect="1" noMove="1" noResize="1" noEditPoints="1" noAdjustHandles="1" noChangeArrowheads="1" noChangeShapeType="1" noTextEdit="1"/>
              </p:cNvSpPr>
              <p:nvPr/>
            </p:nvSpPr>
            <p:spPr>
              <a:xfrm>
                <a:off x="431409" y="1632372"/>
                <a:ext cx="11183816" cy="916918"/>
              </a:xfrm>
              <a:prstGeom prst="rect">
                <a:avLst/>
              </a:prstGeom>
              <a:blipFill>
                <a:blip r:embed="rId4"/>
                <a:stretch>
                  <a:fillRect l="-327" t="-667" r="-273"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4866369-3D50-484B-AB05-54915F5FEBD9}"/>
                  </a:ext>
                </a:extLst>
              </p:cNvPr>
              <p:cNvSpPr/>
              <p:nvPr/>
            </p:nvSpPr>
            <p:spPr>
              <a:xfrm>
                <a:off x="347001" y="3655475"/>
                <a:ext cx="6382043" cy="2611869"/>
              </a:xfrm>
              <a:prstGeom prst="rect">
                <a:avLst/>
              </a:prstGeom>
            </p:spPr>
            <p:txBody>
              <a:bodyPr wrap="square">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计算状态</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选择这两个不同动作后分别所得动作</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价值函数取值：</a:t>
                </a:r>
              </a:p>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上</m:t>
                          </m:r>
                        </m:e>
                      </m:d>
                      <m:r>
                        <m:rPr>
                          <m:aln/>
                        </m:rP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𝑆</m:t>
                          </m:r>
                        </m:sub>
                        <m:sup/>
                        <m:e>
                          <m:func>
                            <m:func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P</m:t>
                              </m:r>
                            </m:fName>
                            <m:e>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p>
                                </m:e>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latin typeface="Cambria Math" panose="02040503050406030204" pitchFamily="18" charset="0"/>
                                      <a:ea typeface="华文楷体" panose="02010600040101010101" pitchFamily="2" charset="-122"/>
                                      <a:cs typeface="Times New Roman" panose="02020603050405020304" pitchFamily="18" charset="0"/>
                                    </a:rPr>
                                    <m:t>上</m:t>
                                  </m:r>
                                </m:e>
                              </m:d>
                            </m:e>
                          </m:func>
                        </m:e>
                      </m:nary>
                      <m:d>
                        <m:dPr>
                          <m:begChr m:val="["/>
                          <m:end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latin typeface="Cambria Math" panose="02040503050406030204" pitchFamily="18" charset="0"/>
                                  <a:ea typeface="华文楷体" panose="02010600040101010101" pitchFamily="2" charset="-122"/>
                                  <a:cs typeface="Times New Roman" panose="02020603050405020304" pitchFamily="18" charset="0"/>
                                </a:rPr>
                                <m:t>上</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p>
                            </m:e>
                          </m:d>
                        </m:e>
                      </m:d>
                    </m:oMath>
                    <m:oMath xmlns:m="http://schemas.openxmlformats.org/officeDocument/2006/math">
                      <m:r>
                        <m:rPr>
                          <m:aln/>
                        </m:rP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0+0.99×0.3</m:t>
                          </m:r>
                        </m:e>
                      </m:d>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+0×⋯=0.297</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右</m:t>
                          </m:r>
                        </m:e>
                      </m:d>
                      <m:r>
                        <m:rPr>
                          <m:aln/>
                        </m:rP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𝑆</m:t>
                          </m:r>
                        </m:sub>
                        <m:sup/>
                        <m:e>
                          <m:func>
                            <m:func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P</m:t>
                              </m:r>
                            </m:fName>
                            <m:e>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p>
                                </m:e>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右</m:t>
                                  </m:r>
                                </m:e>
                              </m:d>
                            </m:e>
                          </m:func>
                        </m:e>
                      </m:nary>
                      <m:d>
                        <m:dPr>
                          <m:begChr m:val="["/>
                          <m:end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右</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p>
                            </m:e>
                          </m:d>
                        </m:e>
                      </m:d>
                    </m:oMath>
                    <m:oMath xmlns:m="http://schemas.openxmlformats.org/officeDocument/2006/math">
                      <m:r>
                        <m:rPr>
                          <m:aln/>
                        </m:rP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0+0.99×0.4</m:t>
                          </m:r>
                        </m:e>
                      </m:d>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+0×⋯=0.396</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64866369-3D50-484B-AB05-54915F5FEBD9}"/>
                  </a:ext>
                </a:extLst>
              </p:cNvPr>
              <p:cNvSpPr>
                <a:spLocks noRot="1" noChangeAspect="1" noMove="1" noResize="1" noEditPoints="1" noAdjustHandles="1" noChangeArrowheads="1" noChangeShapeType="1" noTextEdit="1"/>
              </p:cNvSpPr>
              <p:nvPr/>
            </p:nvSpPr>
            <p:spPr>
              <a:xfrm>
                <a:off x="347001" y="3655475"/>
                <a:ext cx="6382043" cy="261186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99F62F2A-4754-495C-95F4-B94364F35C9D}"/>
                  </a:ext>
                </a:extLst>
              </p:cNvPr>
              <p:cNvSpPr/>
              <p:nvPr/>
            </p:nvSpPr>
            <p:spPr>
              <a:xfrm>
                <a:off x="558019" y="2910137"/>
                <a:ext cx="6096000" cy="584775"/>
              </a:xfrm>
              <a:prstGeom prst="rect">
                <a:avLst/>
              </a:prstGeom>
            </p:spPr>
            <p:txBody>
              <a:bodyPr>
                <a:spAutoFit/>
              </a:bodyPr>
              <a:lstStyle/>
              <a:p>
                <a:r>
                  <a:rPr lang="zh-CN" altLang="en-US" sz="1600" b="1" dirty="0">
                    <a:solidFill>
                      <a:schemeClr val="accent6"/>
                    </a:solidFill>
                    <a:latin typeface="Times New Roman" panose="02020603050405020304" pitchFamily="18" charset="0"/>
                    <a:ea typeface="楷体_GB2312"/>
                    <a:cs typeface="Times New Roman" panose="02020603050405020304" pitchFamily="18" charset="0"/>
                  </a:rPr>
                  <a:t>问题：</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智能体</a:t>
                </a:r>
                <a:r>
                  <a:rPr lang="zh-CN" altLang="en-US" sz="1600" b="1" dirty="0">
                    <a:solidFill>
                      <a:schemeClr val="accent6"/>
                    </a:solidFill>
                    <a:latin typeface="Times New Roman" panose="02020603050405020304" pitchFamily="18" charset="0"/>
                    <a:ea typeface="楷体_GB2312"/>
                    <a:cs typeface="Times New Roman" panose="02020603050405020304" pitchFamily="18" charset="0"/>
                  </a:rPr>
                  <a:t>目前在</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状态</a:t>
                </a:r>
                <a14:m>
                  <m:oMath xmlns:m="http://schemas.openxmlformats.org/officeDocument/2006/math">
                    <m:sSub>
                      <m:sSubPr>
                        <m:ctrlPr>
                          <a:rPr lang="zh-CN" altLang="zh-CN" sz="1600"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chemeClr val="accent6"/>
                            </a:solidFill>
                            <a:latin typeface="Cambria Math" panose="02040503050406030204" pitchFamily="18" charset="0"/>
                            <a:ea typeface="楷体_GB2312"/>
                            <a:cs typeface="Times New Roman" panose="02020603050405020304" pitchFamily="18" charset="0"/>
                          </a:rPr>
                          <m:t>𝒔</m:t>
                        </m:r>
                      </m:e>
                      <m:sub>
                        <m:r>
                          <a:rPr lang="en-US" altLang="zh-CN" sz="1600" b="1" i="1">
                            <a:solidFill>
                              <a:schemeClr val="accent6"/>
                            </a:solidFill>
                            <a:latin typeface="Cambria Math" panose="02040503050406030204" pitchFamily="18" charset="0"/>
                            <a:ea typeface="楷体_GB2312"/>
                            <a:cs typeface="Times New Roman" panose="02020603050405020304" pitchFamily="18" charset="0"/>
                          </a:rPr>
                          <m:t>𝟏</m:t>
                        </m:r>
                      </m:sub>
                    </m:sSub>
                  </m:oMath>
                </a14:m>
                <a:r>
                  <a:rPr lang="zh-CN" altLang="en-US" sz="1600" b="1" dirty="0">
                    <a:solidFill>
                      <a:schemeClr val="accent6"/>
                    </a:solidFill>
                    <a:latin typeface="Times New Roman" panose="02020603050405020304" pitchFamily="18" charset="0"/>
                    <a:ea typeface="楷体_GB2312"/>
                    <a:cs typeface="Times New Roman" panose="02020603050405020304" pitchFamily="18" charset="0"/>
                  </a:rPr>
                  <a:t>，那么下一步是</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采取</a:t>
                </a:r>
                <a:r>
                  <a:rPr lang="en-US" altLang="zh-CN" sz="1600" b="1" dirty="0">
                    <a:solidFill>
                      <a:schemeClr val="accent6"/>
                    </a:solidFill>
                    <a:latin typeface="Times New Roman" panose="02020603050405020304" pitchFamily="18" charset="0"/>
                    <a:ea typeface="楷体_GB2312"/>
                    <a:cs typeface="Times New Roman" panose="02020603050405020304" pitchFamily="18" charset="0"/>
                  </a:rPr>
                  <a:t>“</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向上移动一个方格</a:t>
                </a:r>
                <a:r>
                  <a:rPr lang="en-US" altLang="zh-CN" sz="1600" b="1" dirty="0">
                    <a:solidFill>
                      <a:schemeClr val="accent6"/>
                    </a:solidFill>
                    <a:latin typeface="Times New Roman" panose="02020603050405020304" pitchFamily="18" charset="0"/>
                    <a:ea typeface="楷体_GB2312"/>
                    <a:cs typeface="Times New Roman" panose="02020603050405020304" pitchFamily="18" charset="0"/>
                  </a:rPr>
                  <a:t>”</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或</a:t>
                </a:r>
                <a:r>
                  <a:rPr lang="en-US" altLang="zh-CN" sz="1600" b="1" dirty="0">
                    <a:solidFill>
                      <a:schemeClr val="accent6"/>
                    </a:solidFill>
                    <a:latin typeface="Times New Roman" panose="02020603050405020304" pitchFamily="18" charset="0"/>
                    <a:ea typeface="楷体_GB2312"/>
                    <a:cs typeface="Times New Roman" panose="02020603050405020304" pitchFamily="18" charset="0"/>
                  </a:rPr>
                  <a:t>“</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向右移动一个方格</a:t>
                </a:r>
                <a:r>
                  <a:rPr lang="en-US" altLang="zh-CN" sz="1600" b="1" dirty="0">
                    <a:solidFill>
                      <a:schemeClr val="accent6"/>
                    </a:solidFill>
                    <a:latin typeface="Times New Roman" panose="02020603050405020304" pitchFamily="18" charset="0"/>
                    <a:ea typeface="楷体_GB2312"/>
                    <a:cs typeface="Times New Roman" panose="02020603050405020304" pitchFamily="18" charset="0"/>
                  </a:rPr>
                  <a:t>”</a:t>
                </a:r>
                <a:r>
                  <a:rPr lang="zh-CN" altLang="en-US" sz="1600" b="1" dirty="0">
                    <a:solidFill>
                      <a:schemeClr val="accent6"/>
                    </a:solidFill>
                    <a:latin typeface="Times New Roman" panose="02020603050405020304" pitchFamily="18" charset="0"/>
                    <a:ea typeface="楷体_GB2312"/>
                    <a:cs typeface="Times New Roman" panose="02020603050405020304" pitchFamily="18" charset="0"/>
                  </a:rPr>
                  <a:t>哪一个</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行动</a:t>
                </a:r>
                <a:r>
                  <a:rPr lang="zh-CN" altLang="en-US" sz="1600" b="1" dirty="0">
                    <a:solidFill>
                      <a:schemeClr val="accent6"/>
                    </a:solidFill>
                    <a:latin typeface="Times New Roman" panose="02020603050405020304" pitchFamily="18" charset="0"/>
                    <a:ea typeface="楷体_GB2312"/>
                    <a:cs typeface="Times New Roman" panose="02020603050405020304" pitchFamily="18" charset="0"/>
                  </a:rPr>
                  <a:t>？</a:t>
                </a:r>
                <a:endParaRPr lang="zh-CN" altLang="en-US" sz="1600" b="1" dirty="0">
                  <a:solidFill>
                    <a:schemeClr val="accent6"/>
                  </a:solidFill>
                </a:endParaRPr>
              </a:p>
            </p:txBody>
          </p:sp>
        </mc:Choice>
        <mc:Fallback xmlns="">
          <p:sp>
            <p:nvSpPr>
              <p:cNvPr id="10" name="矩形 9">
                <a:extLst>
                  <a:ext uri="{FF2B5EF4-FFF2-40B4-BE49-F238E27FC236}">
                    <a16:creationId xmlns:a16="http://schemas.microsoft.com/office/drawing/2014/main" id="{99F62F2A-4754-495C-95F4-B94364F35C9D}"/>
                  </a:ext>
                </a:extLst>
              </p:cNvPr>
              <p:cNvSpPr>
                <a:spLocks noRot="1" noChangeAspect="1" noMove="1" noResize="1" noEditPoints="1" noAdjustHandles="1" noChangeArrowheads="1" noChangeShapeType="1" noTextEdit="1"/>
              </p:cNvSpPr>
              <p:nvPr/>
            </p:nvSpPr>
            <p:spPr>
              <a:xfrm>
                <a:off x="558019" y="2910137"/>
                <a:ext cx="6096000" cy="584775"/>
              </a:xfrm>
              <a:prstGeom prst="rect">
                <a:avLst/>
              </a:prstGeom>
              <a:blipFill>
                <a:blip r:embed="rId6"/>
                <a:stretch>
                  <a:fillRect l="-600" t="-4167" b="-1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5858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基于价值的强化学习：策略优化例子</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2" name="图片 1">
            <a:extLst>
              <a:ext uri="{FF2B5EF4-FFF2-40B4-BE49-F238E27FC236}">
                <a16:creationId xmlns:a16="http://schemas.microsoft.com/office/drawing/2014/main" id="{118AB227-88E8-414F-B2D0-66E3CD42BC82}"/>
              </a:ext>
            </a:extLst>
          </p:cNvPr>
          <p:cNvPicPr>
            <a:picLocks noChangeAspect="1"/>
          </p:cNvPicPr>
          <p:nvPr/>
        </p:nvPicPr>
        <p:blipFill>
          <a:blip r:embed="rId3"/>
          <a:stretch>
            <a:fillRect/>
          </a:stretch>
        </p:blipFill>
        <p:spPr>
          <a:xfrm>
            <a:off x="7841446" y="2991588"/>
            <a:ext cx="3711766" cy="1918035"/>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5DC0A92-59C5-45CB-89CA-ACD99C4DC99C}"/>
                  </a:ext>
                </a:extLst>
              </p:cNvPr>
              <p:cNvSpPr/>
              <p:nvPr/>
            </p:nvSpPr>
            <p:spPr>
              <a:xfrm>
                <a:off x="196945" y="2849354"/>
                <a:ext cx="7398783" cy="2360967"/>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智能体在状态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选择</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向上移动一个方格</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行动所得回报</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zh-CN" altLang="zh-CN" sz="1600">
                            <a:solidFill>
                              <a:srgbClr val="000000"/>
                            </a:solidFill>
                            <a:latin typeface="Cambria Math" panose="02040503050406030204" pitchFamily="18" charset="0"/>
                            <a:ea typeface="楷体_GB2312"/>
                            <a:cs typeface="Times New Roman" panose="02020603050405020304" pitchFamily="18" charset="0"/>
                          </a:rPr>
                          <m:t>上</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值为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0.297</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、选择</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向右移动一个方格</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行动所得回报</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zh-CN" altLang="zh-CN" sz="1600">
                            <a:solidFill>
                              <a:srgbClr val="000000"/>
                            </a:solidFill>
                            <a:latin typeface="Cambria Math" panose="02040503050406030204" pitchFamily="18" charset="0"/>
                            <a:ea typeface="楷体_GB2312"/>
                            <a:cs typeface="Times New Roman" panose="02020603050405020304" pitchFamily="18" charset="0"/>
                          </a:rPr>
                          <m:t>右</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值为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0.396</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显然，智能体在状态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应该选择</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向右移动一个方格</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行动，这样能够获得更大的回报。</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经过策略优化后，状态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处的新策略为</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argmax</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sub>
                    </m:s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zh-CN" altLang="zh-CN" sz="1600">
                        <a:solidFill>
                          <a:srgbClr val="000000"/>
                        </a:solidFill>
                        <a:latin typeface="Cambria Math" panose="02040503050406030204" pitchFamily="18" charset="0"/>
                        <a:ea typeface="楷体_GB2312"/>
                        <a:cs typeface="Times New Roman" panose="02020603050405020304" pitchFamily="18" charset="0"/>
                      </a:rPr>
                      <m:t>右</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，则将</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处的策略从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上</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更新为</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 “</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右</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。其他状态的情况可用类似方法计算得到。</a:t>
                </a:r>
              </a:p>
            </p:txBody>
          </p:sp>
        </mc:Choice>
        <mc:Fallback xmlns="">
          <p:sp>
            <p:nvSpPr>
              <p:cNvPr id="7" name="矩形 6">
                <a:extLst>
                  <a:ext uri="{FF2B5EF4-FFF2-40B4-BE49-F238E27FC236}">
                    <a16:creationId xmlns:a16="http://schemas.microsoft.com/office/drawing/2014/main" id="{F5DC0A92-59C5-45CB-89CA-ACD99C4DC99C}"/>
                  </a:ext>
                </a:extLst>
              </p:cNvPr>
              <p:cNvSpPr>
                <a:spLocks noRot="1" noChangeAspect="1" noMove="1" noResize="1" noEditPoints="1" noAdjustHandles="1" noChangeArrowheads="1" noChangeShapeType="1" noTextEdit="1"/>
              </p:cNvSpPr>
              <p:nvPr/>
            </p:nvSpPr>
            <p:spPr>
              <a:xfrm>
                <a:off x="196945" y="2849354"/>
                <a:ext cx="7398783" cy="2360967"/>
              </a:xfrm>
              <a:prstGeom prst="rect">
                <a:avLst/>
              </a:prstGeom>
              <a:blipFill>
                <a:blip r:embed="rId4"/>
                <a:stretch>
                  <a:fillRect l="-329" r="-494" b="-23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B7A96A3-EA5D-412B-8493-EBE8C06661ED}"/>
                  </a:ext>
                </a:extLst>
              </p:cNvPr>
              <p:cNvSpPr/>
              <p:nvPr/>
            </p:nvSpPr>
            <p:spPr>
              <a:xfrm>
                <a:off x="412653" y="2131725"/>
                <a:ext cx="6096000" cy="584775"/>
              </a:xfrm>
              <a:prstGeom prst="rect">
                <a:avLst/>
              </a:prstGeom>
            </p:spPr>
            <p:txBody>
              <a:bodyPr>
                <a:spAutoFit/>
              </a:bodyPr>
              <a:lstStyle/>
              <a:p>
                <a:r>
                  <a:rPr lang="zh-CN" altLang="en-US" sz="1600" b="1" dirty="0">
                    <a:solidFill>
                      <a:schemeClr val="accent6"/>
                    </a:solidFill>
                    <a:latin typeface="Times New Roman" panose="02020603050405020304" pitchFamily="18" charset="0"/>
                    <a:ea typeface="楷体_GB2312"/>
                    <a:cs typeface="Times New Roman" panose="02020603050405020304" pitchFamily="18" charset="0"/>
                  </a:rPr>
                  <a:t>问题：</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智能体</a:t>
                </a:r>
                <a:r>
                  <a:rPr lang="zh-CN" altLang="en-US" sz="1600" b="1" dirty="0">
                    <a:solidFill>
                      <a:schemeClr val="accent6"/>
                    </a:solidFill>
                    <a:latin typeface="Times New Roman" panose="02020603050405020304" pitchFamily="18" charset="0"/>
                    <a:ea typeface="楷体_GB2312"/>
                    <a:cs typeface="Times New Roman" panose="02020603050405020304" pitchFamily="18" charset="0"/>
                  </a:rPr>
                  <a:t>目前在</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状态</a:t>
                </a:r>
                <a14:m>
                  <m:oMath xmlns:m="http://schemas.openxmlformats.org/officeDocument/2006/math">
                    <m:sSub>
                      <m:sSubPr>
                        <m:ctrlPr>
                          <a:rPr lang="zh-CN" altLang="zh-CN" sz="1600" b="1" i="1">
                            <a:solidFill>
                              <a:schemeClr val="accent6"/>
                            </a:solidFill>
                            <a:latin typeface="Cambria Math" panose="02040503050406030204" pitchFamily="18" charset="0"/>
                            <a:ea typeface="楷体_GB2312"/>
                            <a:cs typeface="Times New Roman" panose="02020603050405020304" pitchFamily="18" charset="0"/>
                          </a:rPr>
                        </m:ctrlPr>
                      </m:sSubPr>
                      <m:e>
                        <m:r>
                          <a:rPr lang="en-US" altLang="zh-CN" sz="1600" b="1">
                            <a:solidFill>
                              <a:schemeClr val="accent6"/>
                            </a:solidFill>
                            <a:latin typeface="Cambria Math" panose="02040503050406030204" pitchFamily="18" charset="0"/>
                            <a:ea typeface="楷体_GB2312"/>
                            <a:cs typeface="Times New Roman" panose="02020603050405020304" pitchFamily="18" charset="0"/>
                          </a:rPr>
                          <m:t>𝒔</m:t>
                        </m:r>
                      </m:e>
                      <m:sub>
                        <m:r>
                          <a:rPr lang="en-US" altLang="zh-CN" sz="1600" b="1">
                            <a:solidFill>
                              <a:schemeClr val="accent6"/>
                            </a:solidFill>
                            <a:latin typeface="Cambria Math" panose="02040503050406030204" pitchFamily="18" charset="0"/>
                            <a:ea typeface="楷体_GB2312"/>
                            <a:cs typeface="Times New Roman" panose="02020603050405020304" pitchFamily="18" charset="0"/>
                          </a:rPr>
                          <m:t>𝟏</m:t>
                        </m:r>
                      </m:sub>
                    </m:sSub>
                  </m:oMath>
                </a14:m>
                <a:r>
                  <a:rPr lang="zh-CN" altLang="en-US" sz="1600" b="1" dirty="0">
                    <a:solidFill>
                      <a:schemeClr val="accent6"/>
                    </a:solidFill>
                    <a:latin typeface="Times New Roman" panose="02020603050405020304" pitchFamily="18" charset="0"/>
                    <a:ea typeface="楷体_GB2312"/>
                    <a:cs typeface="Times New Roman" panose="02020603050405020304" pitchFamily="18" charset="0"/>
                  </a:rPr>
                  <a:t>，那么下一步是</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采取</a:t>
                </a:r>
                <a:r>
                  <a:rPr lang="en-US" altLang="zh-CN" sz="1600" b="1" dirty="0">
                    <a:solidFill>
                      <a:schemeClr val="accent6"/>
                    </a:solidFill>
                    <a:latin typeface="Times New Roman" panose="02020603050405020304" pitchFamily="18" charset="0"/>
                    <a:ea typeface="楷体_GB2312"/>
                    <a:cs typeface="Times New Roman" panose="02020603050405020304" pitchFamily="18" charset="0"/>
                  </a:rPr>
                  <a:t>“</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向上移动一个方格</a:t>
                </a:r>
                <a:r>
                  <a:rPr lang="en-US" altLang="zh-CN" sz="1600" b="1" dirty="0">
                    <a:solidFill>
                      <a:schemeClr val="accent6"/>
                    </a:solidFill>
                    <a:latin typeface="Times New Roman" panose="02020603050405020304" pitchFamily="18" charset="0"/>
                    <a:ea typeface="楷体_GB2312"/>
                    <a:cs typeface="Times New Roman" panose="02020603050405020304" pitchFamily="18" charset="0"/>
                  </a:rPr>
                  <a:t>”</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或</a:t>
                </a:r>
                <a:r>
                  <a:rPr lang="en-US" altLang="zh-CN" sz="1600" b="1" dirty="0">
                    <a:solidFill>
                      <a:schemeClr val="accent6"/>
                    </a:solidFill>
                    <a:latin typeface="Times New Roman" panose="02020603050405020304" pitchFamily="18" charset="0"/>
                    <a:ea typeface="楷体_GB2312"/>
                    <a:cs typeface="Times New Roman" panose="02020603050405020304" pitchFamily="18" charset="0"/>
                  </a:rPr>
                  <a:t>“</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向右移动一个方格</a:t>
                </a:r>
                <a:r>
                  <a:rPr lang="en-US" altLang="zh-CN" sz="1600" b="1" dirty="0">
                    <a:solidFill>
                      <a:schemeClr val="accent6"/>
                    </a:solidFill>
                    <a:latin typeface="Times New Roman" panose="02020603050405020304" pitchFamily="18" charset="0"/>
                    <a:ea typeface="楷体_GB2312"/>
                    <a:cs typeface="Times New Roman" panose="02020603050405020304" pitchFamily="18" charset="0"/>
                  </a:rPr>
                  <a:t>”</a:t>
                </a:r>
                <a:r>
                  <a:rPr lang="zh-CN" altLang="en-US" sz="1600" b="1" dirty="0">
                    <a:solidFill>
                      <a:schemeClr val="accent6"/>
                    </a:solidFill>
                    <a:latin typeface="Times New Roman" panose="02020603050405020304" pitchFamily="18" charset="0"/>
                    <a:ea typeface="楷体_GB2312"/>
                    <a:cs typeface="Times New Roman" panose="02020603050405020304" pitchFamily="18" charset="0"/>
                  </a:rPr>
                  <a:t>哪一个</a:t>
                </a:r>
                <a:r>
                  <a:rPr lang="zh-CN" altLang="zh-CN" sz="1600" b="1" dirty="0">
                    <a:solidFill>
                      <a:schemeClr val="accent6"/>
                    </a:solidFill>
                    <a:latin typeface="Times New Roman" panose="02020603050405020304" pitchFamily="18" charset="0"/>
                    <a:ea typeface="楷体_GB2312"/>
                    <a:cs typeface="Times New Roman" panose="02020603050405020304" pitchFamily="18" charset="0"/>
                  </a:rPr>
                  <a:t>行动</a:t>
                </a:r>
                <a:r>
                  <a:rPr lang="zh-CN" altLang="en-US" sz="1600" b="1" dirty="0">
                    <a:solidFill>
                      <a:schemeClr val="accent6"/>
                    </a:solidFill>
                    <a:latin typeface="Times New Roman" panose="02020603050405020304" pitchFamily="18" charset="0"/>
                    <a:ea typeface="楷体_GB2312"/>
                    <a:cs typeface="Times New Roman" panose="02020603050405020304" pitchFamily="18" charset="0"/>
                  </a:rPr>
                  <a:t>？</a:t>
                </a:r>
              </a:p>
            </p:txBody>
          </p:sp>
        </mc:Choice>
        <mc:Fallback xmlns="">
          <p:sp>
            <p:nvSpPr>
              <p:cNvPr id="11" name="矩形 10">
                <a:extLst>
                  <a:ext uri="{FF2B5EF4-FFF2-40B4-BE49-F238E27FC236}">
                    <a16:creationId xmlns:a16="http://schemas.microsoft.com/office/drawing/2014/main" id="{3B7A96A3-EA5D-412B-8493-EBE8C06661ED}"/>
                  </a:ext>
                </a:extLst>
              </p:cNvPr>
              <p:cNvSpPr>
                <a:spLocks noRot="1" noChangeAspect="1" noMove="1" noResize="1" noEditPoints="1" noAdjustHandles="1" noChangeArrowheads="1" noChangeShapeType="1" noTextEdit="1"/>
              </p:cNvSpPr>
              <p:nvPr/>
            </p:nvSpPr>
            <p:spPr>
              <a:xfrm>
                <a:off x="412653" y="2131725"/>
                <a:ext cx="6096000" cy="584775"/>
              </a:xfrm>
              <a:prstGeom prst="rect">
                <a:avLst/>
              </a:prstGeom>
              <a:blipFill>
                <a:blip r:embed="rId5"/>
                <a:stretch>
                  <a:fillRect l="-600" t="-4167" b="-13542"/>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A6DD4AF1-F17F-46C5-AD3D-05E2982098E1}"/>
              </a:ext>
            </a:extLst>
          </p:cNvPr>
          <p:cNvSpPr/>
          <p:nvPr/>
        </p:nvSpPr>
        <p:spPr>
          <a:xfrm>
            <a:off x="8077334" y="5041044"/>
            <a:ext cx="3239990" cy="338554"/>
          </a:xfrm>
          <a:prstGeom prst="rect">
            <a:avLst/>
          </a:prstGeom>
        </p:spPr>
        <p:txBody>
          <a:bodyPr wrap="none">
            <a:spAutoFit/>
          </a:bodyPr>
          <a:lstStyle/>
          <a:p>
            <a:r>
              <a:rPr lang="zh-CN" altLang="zh-CN" sz="1600" dirty="0">
                <a:solidFill>
                  <a:srgbClr val="000000"/>
                </a:solidFill>
                <a:latin typeface="Times New Roman" panose="02020603050405020304" pitchFamily="18" charset="0"/>
                <a:ea typeface="楷体_GB2312"/>
                <a:cs typeface="Times New Roman" panose="02020603050405020304" pitchFamily="18" charset="0"/>
              </a:rPr>
              <a:t>应该选择</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向右移动一个方格</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行动</a:t>
            </a:r>
            <a:endParaRPr lang="zh-CN" altLang="en-US" sz="1600" dirty="0"/>
          </a:p>
        </p:txBody>
      </p:sp>
    </p:spTree>
    <p:extLst>
      <p:ext uri="{BB962C8B-B14F-4D97-AF65-F5344CB8AC3E}">
        <p14:creationId xmlns:p14="http://schemas.microsoft.com/office/powerpoint/2010/main" val="3930580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基于价值的强化学习：策略评估</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C8DAA94-98DD-4B4C-B613-4384E9EE4DA9}"/>
                  </a:ext>
                </a:extLst>
              </p:cNvPr>
              <p:cNvSpPr/>
              <p:nvPr/>
            </p:nvSpPr>
            <p:spPr>
              <a:xfrm>
                <a:off x="1702190" y="1684018"/>
                <a:ext cx="9683261" cy="369332"/>
              </a:xfrm>
              <a:prstGeom prst="rect">
                <a:avLst/>
              </a:prstGeom>
            </p:spPr>
            <p:txBody>
              <a:bodyPr wrap="square">
                <a:spAutoFit/>
              </a:bodyPr>
              <a:lstStyle/>
              <a:p>
                <a:r>
                  <a:rPr lang="zh-CN" altLang="zh-CN" dirty="0">
                    <a:ea typeface="等线" panose="02010600030101010101" pitchFamily="2" charset="-122"/>
                    <a:cs typeface="Times New Roman" panose="02020603050405020304" pitchFamily="18" charset="0"/>
                  </a:rPr>
                  <a:t>假定当前策略为</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𝜋</m:t>
                    </m:r>
                  </m:oMath>
                </a14:m>
                <a:r>
                  <a:rPr lang="zh-CN" altLang="zh-CN" dirty="0">
                    <a:ea typeface="等线" panose="02010600030101010101" pitchFamily="2" charset="-122"/>
                    <a:cs typeface="Times New Roman" panose="02020603050405020304" pitchFamily="18" charset="0"/>
                  </a:rPr>
                  <a:t>，策略评估指的是根据策略</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𝜋</m:t>
                    </m:r>
                  </m:oMath>
                </a14:m>
                <a:r>
                  <a:rPr lang="zh-CN" altLang="zh-CN" dirty="0">
                    <a:ea typeface="等线" panose="02010600030101010101" pitchFamily="2" charset="-122"/>
                    <a:cs typeface="Times New Roman" panose="02020603050405020304" pitchFamily="18" charset="0"/>
                  </a:rPr>
                  <a:t>来计算相应的价值函数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𝜋</m:t>
                        </m:r>
                      </m:sub>
                    </m:sSub>
                  </m:oMath>
                </a14:m>
                <a:r>
                  <a:rPr lang="zh-CN" altLang="zh-CN" dirty="0">
                    <a:ea typeface="等线" panose="02010600030101010101" pitchFamily="2" charset="-122"/>
                    <a:cs typeface="Times New Roman" panose="02020603050405020304" pitchFamily="18" charset="0"/>
                  </a:rPr>
                  <a:t>或动作</a:t>
                </a:r>
                <a:r>
                  <a:rPr lang="en-US" altLang="zh-CN" dirty="0">
                    <a:ea typeface="等线" panose="02010600030101010101" pitchFamily="2" charset="-122"/>
                    <a:cs typeface="Times New Roman" panose="02020603050405020304" pitchFamily="18" charset="0"/>
                  </a:rPr>
                  <a:t>-</a:t>
                </a:r>
                <a:r>
                  <a:rPr lang="zh-CN" altLang="zh-CN" dirty="0">
                    <a:ea typeface="等线" panose="02010600030101010101" pitchFamily="2" charset="-122"/>
                    <a:cs typeface="Times New Roman" panose="02020603050405020304" pitchFamily="18" charset="0"/>
                  </a:rPr>
                  <a:t>价值函数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𝜋</m:t>
                        </m:r>
                      </m:sub>
                    </m:sSub>
                  </m:oMath>
                </a14:m>
                <a:r>
                  <a:rPr lang="zh-CN" altLang="zh-CN" dirty="0">
                    <a:ea typeface="等线" panose="02010600030101010101" pitchFamily="2" charset="-122"/>
                    <a:cs typeface="Times New Roman" panose="02020603050405020304" pitchFamily="18" charset="0"/>
                  </a:rPr>
                  <a:t>。</a:t>
                </a:r>
                <a:endParaRPr lang="zh-CN" altLang="en-US" dirty="0"/>
              </a:p>
            </p:txBody>
          </p:sp>
        </mc:Choice>
        <mc:Fallback xmlns="">
          <p:sp>
            <p:nvSpPr>
              <p:cNvPr id="8" name="矩形 7">
                <a:extLst>
                  <a:ext uri="{FF2B5EF4-FFF2-40B4-BE49-F238E27FC236}">
                    <a16:creationId xmlns:a16="http://schemas.microsoft.com/office/drawing/2014/main" id="{7C8DAA94-98DD-4B4C-B613-4384E9EE4DA9}"/>
                  </a:ext>
                </a:extLst>
              </p:cNvPr>
              <p:cNvSpPr>
                <a:spLocks noRot="1" noChangeAspect="1" noMove="1" noResize="1" noEditPoints="1" noAdjustHandles="1" noChangeArrowheads="1" noChangeShapeType="1" noTextEdit="1"/>
              </p:cNvSpPr>
              <p:nvPr/>
            </p:nvSpPr>
            <p:spPr>
              <a:xfrm>
                <a:off x="1702190" y="1684018"/>
                <a:ext cx="9683261" cy="369332"/>
              </a:xfrm>
              <a:prstGeom prst="rect">
                <a:avLst/>
              </a:prstGeom>
              <a:blipFill>
                <a:blip r:embed="rId3"/>
                <a:stretch>
                  <a:fillRect l="-503" t="-8197" b="-24590"/>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728C573C-26CC-467C-AD62-C248789C7C7D}"/>
              </a:ext>
            </a:extLst>
          </p:cNvPr>
          <p:cNvSpPr/>
          <p:nvPr/>
        </p:nvSpPr>
        <p:spPr>
          <a:xfrm>
            <a:off x="3708112" y="2340966"/>
            <a:ext cx="5611198" cy="1684244"/>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动态规划</a:t>
            </a:r>
          </a:p>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蒙特卡洛采样</a:t>
            </a:r>
          </a:p>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时序差分（</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3" name="矩形 12">
            <a:extLst>
              <a:ext uri="{FF2B5EF4-FFF2-40B4-BE49-F238E27FC236}">
                <a16:creationId xmlns:a16="http://schemas.microsoft.com/office/drawing/2014/main" id="{1B292725-D6FC-4A7F-A2C3-6365E78BCDE5}"/>
              </a:ext>
            </a:extLst>
          </p:cNvPr>
          <p:cNvSpPr/>
          <p:nvPr/>
        </p:nvSpPr>
        <p:spPr>
          <a:xfrm>
            <a:off x="1553896" y="4406334"/>
            <a:ext cx="9015629" cy="969111"/>
          </a:xfrm>
          <a:prstGeom prst="rect">
            <a:avLst/>
          </a:prstGeom>
        </p:spPr>
        <p:txBody>
          <a:bodyPr wrap="square">
            <a:spAutoFit/>
          </a:bodyPr>
          <a:lstStyle/>
          <a:p>
            <a:pPr algn="ctr">
              <a:lnSpc>
                <a:spcPct val="150000"/>
              </a:lnSpc>
            </a:pP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介绍在状态集合有限前提下三种常见的策略评估方法，它们分别是基于动态规划的方法、基于蒙特卡洛采样的方法和时序差分（</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temporal difference</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）法。</a:t>
            </a:r>
            <a:endParaRPr lang="zh-CN" altLang="en-US" sz="20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09088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动态规划</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sp>
        <p:nvSpPr>
          <p:cNvPr id="10" name="矩形 9">
            <a:extLst>
              <a:ext uri="{FF2B5EF4-FFF2-40B4-BE49-F238E27FC236}">
                <a16:creationId xmlns:a16="http://schemas.microsoft.com/office/drawing/2014/main" id="{DE2FBF2F-F561-4A72-96C8-C936F885FAC2}"/>
              </a:ext>
            </a:extLst>
          </p:cNvPr>
          <p:cNvSpPr/>
          <p:nvPr/>
        </p:nvSpPr>
        <p:spPr>
          <a:xfrm>
            <a:off x="3022374" y="1345441"/>
            <a:ext cx="7529117" cy="461665"/>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基于动态规划的价值函数更新：使用迭代的方法求解贝尔曼方程组</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16ED5ED-30C6-4078-9EB7-B7215077F17C}"/>
                  </a:ext>
                </a:extLst>
              </p:cNvPr>
              <p:cNvSpPr txBox="1"/>
              <p:nvPr/>
            </p:nvSpPr>
            <p:spPr>
              <a:xfrm>
                <a:off x="2648984" y="1941826"/>
                <a:ext cx="7065579" cy="1764329"/>
              </a:xfrm>
              <a:prstGeom prst="rect">
                <a:avLst/>
              </a:prstGeom>
              <a:noFill/>
              <a:ln>
                <a:solidFill>
                  <a:schemeClr val="tx1"/>
                </a:solidFill>
              </a:ln>
            </p:spPr>
            <p:txBody>
              <a:bodyPr wrap="square" rtlCol="0">
                <a:spAutoFit/>
              </a:bodyPr>
              <a:lstStyle/>
              <a:p>
                <a:r>
                  <a:rPr lang="zh-CN" altLang="en-US" dirty="0">
                    <a:ea typeface="黑体" pitchFamily="49" charset="-122"/>
                  </a:rPr>
                  <a:t>初始化</a:t>
                </a:r>
                <a14:m>
                  <m:oMath xmlns:m="http://schemas.openxmlformats.org/officeDocument/2006/math">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𝑉</m:t>
                        </m:r>
                      </m:e>
                      <m:sub>
                        <m:r>
                          <a:rPr lang="en-US" altLang="zh-CN" i="1">
                            <a:latin typeface="Cambria Math" panose="02040503050406030204" pitchFamily="18" charset="0"/>
                            <a:ea typeface="黑体" pitchFamily="49" charset="-122"/>
                          </a:rPr>
                          <m:t>𝜋</m:t>
                        </m:r>
                      </m:sub>
                    </m:sSub>
                  </m:oMath>
                </a14:m>
                <a:r>
                  <a:rPr lang="zh-CN" altLang="en-US" dirty="0">
                    <a:ea typeface="黑体" pitchFamily="49" charset="-122"/>
                  </a:rPr>
                  <a:t>函数</a:t>
                </a:r>
                <a:endParaRPr lang="en-US" altLang="zh-CN" dirty="0">
                  <a:ea typeface="黑体" pitchFamily="49" charset="-122"/>
                </a:endParaRPr>
              </a:p>
              <a:p>
                <a:r>
                  <a:rPr lang="zh-CN" altLang="en-US" dirty="0">
                    <a:ea typeface="黑体" pitchFamily="49" charset="-122"/>
                  </a:rPr>
                  <a:t>循环</a:t>
                </a:r>
                <a:endParaRPr lang="en-US" altLang="zh-CN" dirty="0">
                  <a:ea typeface="黑体" pitchFamily="49" charset="-122"/>
                </a:endParaRPr>
              </a:p>
              <a:p>
                <a:r>
                  <a:rPr lang="en-US" altLang="zh-CN" dirty="0">
                    <a:ea typeface="黑体" pitchFamily="49" charset="-122"/>
                  </a:rPr>
                  <a:t>        </a:t>
                </a:r>
                <a:r>
                  <a:rPr lang="zh-CN" altLang="en-US" dirty="0">
                    <a:ea typeface="黑体" pitchFamily="49" charset="-122"/>
                  </a:rPr>
                  <a:t>枚举</a:t>
                </a:r>
                <a14:m>
                  <m:oMath xmlns:m="http://schemas.openxmlformats.org/officeDocument/2006/math">
                    <m:r>
                      <a:rPr lang="en-US" altLang="zh-CN" b="0" i="1" smtClean="0">
                        <a:latin typeface="Cambria Math" panose="02040503050406030204" pitchFamily="18" charset="0"/>
                        <a:ea typeface="黑体" pitchFamily="49" charset="-122"/>
                      </a:rPr>
                      <m:t>𝑠</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𝑆</m:t>
                    </m:r>
                  </m:oMath>
                </a14:m>
                <a:endParaRPr lang="en-US" altLang="zh-CN" dirty="0">
                  <a:ea typeface="黑体" pitchFamily="49" charset="-122"/>
                </a:endParaRPr>
              </a:p>
              <a:p>
                <a:r>
                  <a:rPr lang="en-US" altLang="zh-CN" dirty="0">
                    <a:ea typeface="黑体" pitchFamily="49" charset="-122"/>
                  </a:rPr>
                  <a:t>                </a:t>
                </a:r>
                <a14:m>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d>
                      <m:dPr>
                        <m:ctrlPr>
                          <a:rPr lang="en-US" altLang="zh-CN" b="0" i="1" smtClean="0">
                            <a:latin typeface="Cambria Math" panose="02040503050406030204" pitchFamily="18" charset="0"/>
                            <a:ea typeface="黑体" pitchFamily="49" charset="-122"/>
                          </a:rPr>
                        </m:ctrlPr>
                      </m:dPr>
                      <m:e>
                        <m:r>
                          <a:rPr lang="en-US" altLang="zh-CN" b="0" i="1" smtClean="0">
                            <a:latin typeface="Cambria Math" panose="02040503050406030204" pitchFamily="18" charset="0"/>
                            <a:ea typeface="黑体" pitchFamily="49" charset="-122"/>
                          </a:rPr>
                          <m:t>𝑠</m:t>
                        </m:r>
                      </m:e>
                    </m:d>
                    <m:r>
                      <a:rPr lang="en-US" altLang="zh-CN" b="0" i="1" smtClean="0">
                        <a:latin typeface="Cambria Math" panose="02040503050406030204" pitchFamily="18" charset="0"/>
                        <a:ea typeface="黑体" pitchFamily="49" charset="-122"/>
                      </a:rPr>
                      <m:t>←</m:t>
                    </m:r>
                    <m:nary>
                      <m:naryPr>
                        <m:chr m:val="∑"/>
                        <m:supHide m:val="on"/>
                        <m:ctrlPr>
                          <a:rPr lang="en-US" altLang="zh-CN" i="1">
                            <a:latin typeface="Cambria Math" panose="02040503050406030204" pitchFamily="18" charset="0"/>
                            <a:ea typeface="黑体" panose="02010609060101010101" pitchFamily="49" charset="-122"/>
                          </a:rPr>
                        </m:ctrlPr>
                      </m:naryPr>
                      <m:sub>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𝐴</m:t>
                        </m:r>
                      </m:sub>
                      <m:sup/>
                      <m:e>
                        <m:r>
                          <a:rPr lang="en-US" altLang="zh-CN" i="1">
                            <a:latin typeface="Cambria Math" panose="02040503050406030204" pitchFamily="18" charset="0"/>
                            <a:ea typeface="黑体" panose="02010609060101010101" pitchFamily="49" charset="-122"/>
                          </a:rPr>
                          <m:t>𝜋</m:t>
                        </m:r>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e>
                        </m:d>
                        <m:nary>
                          <m:naryPr>
                            <m:chr m:val="∑"/>
                            <m:supHide m:val="on"/>
                            <m:ctrlPr>
                              <a:rPr lang="en-US" altLang="zh-CN" i="1">
                                <a:latin typeface="Cambria Math" panose="02040503050406030204" pitchFamily="18" charset="0"/>
                                <a:ea typeface="黑体" panose="02010609060101010101" pitchFamily="49" charset="-122"/>
                              </a:rPr>
                            </m:ctrlPr>
                          </m:naryPr>
                          <m:sub>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𝑆</m:t>
                            </m:r>
                          </m:sub>
                          <m:sup/>
                          <m:e>
                            <m:r>
                              <a:rPr lang="en-US" altLang="zh-CN" i="1">
                                <a:latin typeface="Cambria Math" panose="02040503050406030204" pitchFamily="18" charset="0"/>
                                <a:ea typeface="黑体" panose="02010609060101010101" pitchFamily="49" charset="-122"/>
                              </a:rPr>
                              <m:t>𝑃𝑟</m:t>
                            </m:r>
                            <m:r>
                              <a:rPr lang="en-US" altLang="zh-CN" i="1">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e>
                        </m:nary>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𝑅</m:t>
                        </m:r>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𝛾</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e>
                        </m:d>
                        <m:r>
                          <a:rPr lang="en-US" altLang="zh-CN" i="1">
                            <a:latin typeface="Cambria Math" panose="02040503050406030204" pitchFamily="18" charset="0"/>
                            <a:ea typeface="黑体" panose="02010609060101010101" pitchFamily="49" charset="-122"/>
                          </a:rPr>
                          <m:t>]</m:t>
                        </m:r>
                      </m:e>
                    </m:nary>
                  </m:oMath>
                </a14:m>
                <a:endParaRPr lang="en-US" altLang="zh-CN" dirty="0">
                  <a:ea typeface="黑体" panose="02010609060101010101" pitchFamily="49" charset="-122"/>
                </a:endParaRPr>
              </a:p>
              <a:p>
                <a:endParaRPr lang="en-US" altLang="zh-CN" dirty="0">
                  <a:ea typeface="黑体" panose="02010609060101010101" pitchFamily="49" charset="-122"/>
                </a:endParaRPr>
              </a:p>
              <a:p>
                <a:r>
                  <a:rPr lang="zh-CN" altLang="en-US" dirty="0">
                    <a:ea typeface="黑体" pitchFamily="49" charset="-122"/>
                  </a:rPr>
                  <a:t>直到</a:t>
                </a:r>
                <a14:m>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r>
                      <a:rPr lang="zh-CN" altLang="en-US" i="1">
                        <a:latin typeface="Cambria Math" panose="02040503050406030204" pitchFamily="18" charset="0"/>
                        <a:ea typeface="黑体" pitchFamily="49" charset="-122"/>
                      </a:rPr>
                      <m:t>收敛</m:t>
                    </m:r>
                  </m:oMath>
                </a14:m>
                <a:endParaRPr lang="zh-CN" altLang="en-US" dirty="0">
                  <a:ea typeface="黑体" pitchFamily="49" charset="-122"/>
                </a:endParaRPr>
              </a:p>
            </p:txBody>
          </p:sp>
        </mc:Choice>
        <mc:Fallback xmlns="">
          <p:sp>
            <p:nvSpPr>
              <p:cNvPr id="11" name="文本框 10">
                <a:extLst>
                  <a:ext uri="{FF2B5EF4-FFF2-40B4-BE49-F238E27FC236}">
                    <a16:creationId xmlns:a16="http://schemas.microsoft.com/office/drawing/2014/main" id="{B16ED5ED-30C6-4078-9EB7-B7215077F17C}"/>
                  </a:ext>
                </a:extLst>
              </p:cNvPr>
              <p:cNvSpPr txBox="1">
                <a:spLocks noRot="1" noChangeAspect="1" noMove="1" noResize="1" noEditPoints="1" noAdjustHandles="1" noChangeArrowheads="1" noChangeShapeType="1" noTextEdit="1"/>
              </p:cNvSpPr>
              <p:nvPr/>
            </p:nvSpPr>
            <p:spPr>
              <a:xfrm>
                <a:off x="2648984" y="1941826"/>
                <a:ext cx="7065579" cy="1764329"/>
              </a:xfrm>
              <a:prstGeom prst="rect">
                <a:avLst/>
              </a:prstGeom>
              <a:blipFill>
                <a:blip r:embed="rId3"/>
                <a:stretch>
                  <a:fillRect l="-689" t="-2749" b="-6529"/>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BD1A6489-3E00-4943-AF43-AB11A27E1B9A}"/>
                  </a:ext>
                </a:extLst>
              </p:cNvPr>
              <p:cNvSpPr/>
              <p:nvPr/>
            </p:nvSpPr>
            <p:spPr>
              <a:xfrm>
                <a:off x="1486735" y="3969352"/>
                <a:ext cx="7473176" cy="1578445"/>
              </a:xfrm>
              <a:prstGeom prst="rect">
                <a:avLst/>
              </a:prstGeom>
            </p:spPr>
            <p:txBody>
              <a:bodyPr wrap="square">
                <a:spAutoFit/>
              </a:bodyPr>
              <a:lstStyle/>
              <a:p>
                <a:pPr>
                  <a:lnSpc>
                    <a:spcPct val="150000"/>
                  </a:lnSpc>
                </a:pPr>
                <a:r>
                  <a:rPr lang="zh-CN" altLang="en-US" sz="1600" dirty="0">
                    <a:latin typeface="Cambria Math" panose="02040503050406030204" pitchFamily="18" charset="0"/>
                    <a:ea typeface="黑体" panose="02010609060101010101" pitchFamily="49" charset="-122"/>
                  </a:rPr>
                  <a:t>更新</a:t>
                </a:r>
                <a14:m>
                  <m:oMath xmlns:m="http://schemas.openxmlformats.org/officeDocument/2006/math">
                    <m:sSub>
                      <m:sSubPr>
                        <m:ctrlPr>
                          <a:rPr lang="en-US" altLang="zh-CN" sz="1600" b="0" i="1" smtClean="0">
                            <a:latin typeface="Cambria Math" panose="02040503050406030204" pitchFamily="18" charset="0"/>
                            <a:ea typeface="黑体" panose="02010609060101010101" pitchFamily="49" charset="-122"/>
                          </a:rPr>
                        </m:ctrlPr>
                      </m:sSubPr>
                      <m:e>
                        <m:r>
                          <a:rPr lang="en-US" altLang="zh-CN" sz="1600" b="0" i="1" smtClean="0">
                            <a:latin typeface="Cambria Math" panose="02040503050406030204" pitchFamily="18" charset="0"/>
                            <a:ea typeface="黑体" panose="02010609060101010101" pitchFamily="49" charset="-122"/>
                          </a:rPr>
                          <m:t>𝑉</m:t>
                        </m:r>
                      </m:e>
                      <m:sub>
                        <m:r>
                          <a:rPr lang="en-US" altLang="zh-CN" sz="1600" b="0" i="1" smtClean="0">
                            <a:latin typeface="Cambria Math" panose="02040503050406030204" pitchFamily="18" charset="0"/>
                            <a:ea typeface="黑体" panose="02010609060101010101" pitchFamily="49" charset="-122"/>
                          </a:rPr>
                          <m:t>𝜋</m:t>
                        </m:r>
                      </m:sub>
                    </m:sSub>
                    <m:r>
                      <a:rPr lang="en-US" altLang="zh-CN" sz="1600" b="0" i="1" smtClean="0">
                        <a:latin typeface="Cambria Math" panose="02040503050406030204" pitchFamily="18" charset="0"/>
                        <a:ea typeface="黑体" panose="02010609060101010101" pitchFamily="49" charset="-122"/>
                      </a:rPr>
                      <m:t>(</m:t>
                    </m:r>
                    <m:sSub>
                      <m:sSubPr>
                        <m:ctrlPr>
                          <a:rPr lang="en-US" altLang="zh-CN" sz="1600" b="0" i="1" smtClean="0">
                            <a:latin typeface="Cambria Math" panose="02040503050406030204" pitchFamily="18" charset="0"/>
                            <a:ea typeface="黑体" panose="02010609060101010101" pitchFamily="49" charset="-122"/>
                          </a:rPr>
                        </m:ctrlPr>
                      </m:sSubPr>
                      <m:e>
                        <m:r>
                          <a:rPr lang="en-US" altLang="zh-CN" sz="1600" b="0" i="1" smtClean="0">
                            <a:latin typeface="Cambria Math" panose="02040503050406030204" pitchFamily="18" charset="0"/>
                            <a:ea typeface="黑体" panose="02010609060101010101" pitchFamily="49" charset="-122"/>
                          </a:rPr>
                          <m:t>𝑠</m:t>
                        </m:r>
                      </m:e>
                      <m:sub>
                        <m:r>
                          <a:rPr lang="en-US" altLang="zh-CN" sz="1600" b="0" i="1" smtClean="0">
                            <a:latin typeface="Cambria Math" panose="02040503050406030204" pitchFamily="18" charset="0"/>
                            <a:ea typeface="黑体" panose="02010609060101010101" pitchFamily="49" charset="-122"/>
                          </a:rPr>
                          <m:t>1</m:t>
                        </m:r>
                      </m:sub>
                    </m:sSub>
                    <m:r>
                      <a:rPr lang="en-US" altLang="zh-CN" sz="1600" b="0" i="1" smtClean="0">
                        <a:latin typeface="Cambria Math" panose="02040503050406030204" pitchFamily="18" charset="0"/>
                        <a:ea typeface="黑体" panose="02010609060101010101" pitchFamily="49" charset="-122"/>
                      </a:rPr>
                      <m:t>)</m:t>
                    </m:r>
                  </m:oMath>
                </a14:m>
                <a:r>
                  <a:rPr lang="zh-CN" altLang="en-US" sz="1600" dirty="0">
                    <a:latin typeface="Cambria Math" panose="02040503050406030204" pitchFamily="18" charset="0"/>
                    <a:ea typeface="黑体" panose="02010609060101010101" pitchFamily="49" charset="-122"/>
                  </a:rPr>
                  <a:t>的值：</a:t>
                </a:r>
                <a:endParaRPr lang="en-US" altLang="zh-CN" sz="1600" dirty="0">
                  <a:latin typeface="Cambria Math" panose="02040503050406030204" pitchFamily="18" charset="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panose="02040503050406030204" pitchFamily="18" charset="0"/>
                              <a:ea typeface="黑体" panose="02010609060101010101" pitchFamily="49" charset="-122"/>
                            </a:rPr>
                          </m:ctrlPr>
                        </m:dPr>
                        <m:e>
                          <m:sSub>
                            <m:sSubPr>
                              <m:ctrlPr>
                                <a:rPr lang="en-US" altLang="zh-CN" sz="1600" i="1">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𝑠</m:t>
                              </m:r>
                            </m:e>
                            <m:sub>
                              <m:r>
                                <a:rPr lang="en-US" altLang="zh-CN" sz="1600" i="1">
                                  <a:latin typeface="Cambria Math" panose="02040503050406030204" pitchFamily="18" charset="0"/>
                                  <a:ea typeface="黑体" panose="02010609060101010101" pitchFamily="49" charset="-122"/>
                                </a:rPr>
                                <m:t>1</m:t>
                              </m:r>
                            </m:sub>
                          </m:sSub>
                          <m:r>
                            <a:rPr lang="en-US" altLang="zh-CN" sz="1600" i="1">
                              <a:latin typeface="Cambria Math" panose="02040503050406030204" pitchFamily="18" charset="0"/>
                              <a:ea typeface="黑体" panose="02010609060101010101" pitchFamily="49" charset="-122"/>
                            </a:rPr>
                            <m:t>,</m:t>
                          </m:r>
                          <m:r>
                            <a:rPr lang="zh-CN" altLang="en-US" sz="1600" i="1">
                              <a:latin typeface="Cambria Math" panose="02040503050406030204" pitchFamily="18" charset="0"/>
                              <a:ea typeface="黑体" panose="02010609060101010101" pitchFamily="49" charset="-122"/>
                            </a:rPr>
                            <m:t>上</m:t>
                          </m:r>
                        </m:e>
                      </m:d>
                      <m:r>
                        <a:rPr lang="en-US" altLang="zh-CN" sz="1600" i="1">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1×</m:t>
                      </m:r>
                      <m:d>
                        <m:dPr>
                          <m:ctrlPr>
                            <a:rPr lang="en-US" altLang="zh-CN" sz="1600" b="0" i="1" smtClean="0">
                              <a:latin typeface="Cambria Math" panose="02040503050406030204" pitchFamily="18" charset="0"/>
                              <a:ea typeface="黑体" panose="02010609060101010101" pitchFamily="49" charset="-122"/>
                            </a:rPr>
                          </m:ctrlPr>
                        </m:dPr>
                        <m:e>
                          <m:r>
                            <a:rPr lang="en-US" altLang="zh-CN" sz="1600" i="1">
                              <a:latin typeface="Cambria Math" panose="02040503050406030204" pitchFamily="18" charset="0"/>
                              <a:ea typeface="黑体" panose="02010609060101010101" pitchFamily="49" charset="-122"/>
                            </a:rPr>
                            <m:t>0+0.99×0.3</m:t>
                          </m:r>
                        </m:e>
                      </m:d>
                      <m:r>
                        <a:rPr lang="en-US" altLang="zh-CN" sz="1600" b="0" i="1" smtClean="0">
                          <a:latin typeface="Cambria Math" panose="02040503050406030204" pitchFamily="18" charset="0"/>
                          <a:ea typeface="黑体" panose="02010609060101010101" pitchFamily="49" charset="-122"/>
                        </a:rPr>
                        <m:t>+0×</m:t>
                      </m:r>
                      <m:d>
                        <m:dPr>
                          <m:ctrlPr>
                            <a:rPr lang="en-US" altLang="zh-CN" sz="1600" b="0" i="1" smtClean="0">
                              <a:latin typeface="Cambria Math" panose="02040503050406030204" pitchFamily="18" charset="0"/>
                              <a:ea typeface="黑体" panose="02010609060101010101" pitchFamily="49" charset="-122"/>
                            </a:rPr>
                          </m:ctrlPr>
                        </m:dPr>
                        <m:e>
                          <m:r>
                            <a:rPr lang="en-US" altLang="zh-CN" sz="1600" b="0" i="1" smtClean="0">
                              <a:latin typeface="Cambria Math" panose="02040503050406030204" pitchFamily="18" charset="0"/>
                              <a:ea typeface="黑体" panose="02010609060101010101" pitchFamily="49" charset="-122"/>
                            </a:rPr>
                            <m:t>0+0.99×0.4</m:t>
                          </m:r>
                        </m:e>
                      </m:d>
                    </m:oMath>
                  </m:oMathPara>
                </a14:m>
                <a:br>
                  <a:rPr lang="en-US" altLang="zh-CN" sz="1600" b="0" i="1" dirty="0">
                    <a:latin typeface="Cambria Math" panose="02040503050406030204" pitchFamily="18" charset="0"/>
                    <a:ea typeface="黑体" panose="02010609060101010101" pitchFamily="49" charset="-122"/>
                  </a:rPr>
                </a:br>
                <a:r>
                  <a:rPr lang="en-US" altLang="zh-CN" sz="1600" b="0" i="1" dirty="0">
                    <a:latin typeface="Cambria Math" panose="02040503050406030204" pitchFamily="18" charset="0"/>
                    <a:ea typeface="黑体" panose="02010609060101010101" pitchFamily="49" charset="-122"/>
                  </a:rPr>
                  <a:t>                    </a:t>
                </a:r>
                <a:r>
                  <a:rPr lang="en-US" altLang="zh-CN" sz="1600" dirty="0">
                    <a:latin typeface="Cambria Math" panose="02040503050406030204" pitchFamily="18" charset="0"/>
                    <a:ea typeface="黑体" panose="02010609060101010101" pitchFamily="49" charset="-122"/>
                  </a:rPr>
                  <a:t>+…</a:t>
                </a:r>
                <a14:m>
                  <m:oMath xmlns:m="http://schemas.openxmlformats.org/officeDocument/2006/math">
                    <m:r>
                      <a:rPr lang="en-US" altLang="zh-CN" sz="1600" i="1">
                        <a:latin typeface="Cambria Math" panose="02040503050406030204" pitchFamily="18" charset="0"/>
                        <a:ea typeface="黑体" panose="02010609060101010101" pitchFamily="49" charset="-122"/>
                      </a:rPr>
                      <m:t>=0.297</m:t>
                    </m:r>
                  </m:oMath>
                </a14:m>
                <a:br>
                  <a:rPr lang="en-US" altLang="zh-CN" sz="1600" i="1" dirty="0">
                    <a:latin typeface="Cambria Math" panose="02040503050406030204" pitchFamily="18" charset="0"/>
                    <a:ea typeface="黑体" panose="02010609060101010101" pitchFamily="49" charset="-122"/>
                  </a:rPr>
                </a:br>
                <a14:m>
                  <m:oMath xmlns:m="http://schemas.openxmlformats.org/officeDocument/2006/math">
                    <m:sSub>
                      <m:sSubPr>
                        <m:ctrlPr>
                          <a:rPr lang="en-US" altLang="zh-CN" sz="1600" b="0" i="1" smtClean="0">
                            <a:latin typeface="Cambria Math" panose="02040503050406030204" pitchFamily="18" charset="0"/>
                            <a:ea typeface="黑体" panose="02010609060101010101" pitchFamily="49" charset="-122"/>
                          </a:rPr>
                        </m:ctrlPr>
                      </m:sSubPr>
                      <m:e>
                        <m:r>
                          <a:rPr lang="en-US" altLang="zh-CN" sz="1600" b="0" i="1" smtClean="0">
                            <a:latin typeface="Cambria Math" panose="02040503050406030204" pitchFamily="18" charset="0"/>
                            <a:ea typeface="黑体" panose="02010609060101010101" pitchFamily="49" charset="-122"/>
                          </a:rPr>
                          <m:t>𝑉</m:t>
                        </m:r>
                      </m:e>
                      <m:sub>
                        <m:r>
                          <a:rPr lang="en-US" altLang="zh-CN" sz="1600" b="0" i="1" smtClean="0">
                            <a:latin typeface="Cambria Math" panose="02040503050406030204" pitchFamily="18" charset="0"/>
                            <a:ea typeface="黑体" panose="02010609060101010101" pitchFamily="49" charset="-122"/>
                          </a:rPr>
                          <m:t>𝜋</m:t>
                        </m:r>
                      </m:sub>
                    </m:sSub>
                    <m:d>
                      <m:dPr>
                        <m:ctrlPr>
                          <a:rPr lang="en-US" altLang="zh-CN" sz="1600" b="0" i="1" smtClean="0">
                            <a:latin typeface="Cambria Math" panose="02040503050406030204" pitchFamily="18" charset="0"/>
                            <a:ea typeface="黑体" panose="02010609060101010101" pitchFamily="49" charset="-122"/>
                          </a:rPr>
                        </m:ctrlPr>
                      </m:dPr>
                      <m:e>
                        <m:sSub>
                          <m:sSubPr>
                            <m:ctrlPr>
                              <a:rPr lang="en-US" altLang="zh-CN" sz="1600" b="0" i="1" smtClean="0">
                                <a:latin typeface="Cambria Math" panose="02040503050406030204" pitchFamily="18" charset="0"/>
                                <a:ea typeface="黑体" panose="02010609060101010101" pitchFamily="49" charset="-122"/>
                              </a:rPr>
                            </m:ctrlPr>
                          </m:sSubPr>
                          <m:e>
                            <m:r>
                              <a:rPr lang="en-US" altLang="zh-CN" sz="1600" b="0" i="1" smtClean="0">
                                <a:latin typeface="Cambria Math" panose="02040503050406030204" pitchFamily="18" charset="0"/>
                                <a:ea typeface="黑体" panose="02010609060101010101" pitchFamily="49" charset="-122"/>
                              </a:rPr>
                              <m:t>𝑠</m:t>
                            </m:r>
                          </m:e>
                          <m:sub>
                            <m:r>
                              <a:rPr lang="en-US" altLang="zh-CN" sz="1600" b="0" i="1" smtClean="0">
                                <a:latin typeface="Cambria Math" panose="02040503050406030204" pitchFamily="18" charset="0"/>
                                <a:ea typeface="黑体" panose="02010609060101010101" pitchFamily="49" charset="-122"/>
                              </a:rPr>
                              <m:t>1</m:t>
                            </m:r>
                          </m:sub>
                        </m:sSub>
                      </m:e>
                    </m:d>
                    <m:r>
                      <a:rPr lang="en-US" altLang="zh-CN" sz="1600" b="0" i="1" smtClean="0">
                        <a:latin typeface="Cambria Math" panose="02040503050406030204" pitchFamily="18" charset="0"/>
                        <a:ea typeface="黑体" panose="02010609060101010101" pitchFamily="49" charset="-122"/>
                      </a:rPr>
                      <m:t>=1×</m:t>
                    </m:r>
                    <m:sSub>
                      <m:sSubPr>
                        <m:ctrlPr>
                          <a:rPr lang="en-US" altLang="zh-CN" sz="1600" i="1">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panose="02040503050406030204" pitchFamily="18" charset="0"/>
                            <a:ea typeface="黑体" panose="02010609060101010101" pitchFamily="49" charset="-122"/>
                          </a:rPr>
                        </m:ctrlPr>
                      </m:dPr>
                      <m:e>
                        <m:sSub>
                          <m:sSubPr>
                            <m:ctrlPr>
                              <a:rPr lang="en-US" altLang="zh-CN" sz="1600" i="1">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𝑠</m:t>
                            </m:r>
                          </m:e>
                          <m:sub>
                            <m:r>
                              <a:rPr lang="en-US" altLang="zh-CN" sz="1600" i="1">
                                <a:latin typeface="Cambria Math" panose="02040503050406030204" pitchFamily="18" charset="0"/>
                                <a:ea typeface="黑体" panose="02010609060101010101" pitchFamily="49" charset="-122"/>
                              </a:rPr>
                              <m:t>1</m:t>
                            </m:r>
                          </m:sub>
                        </m:sSub>
                        <m:r>
                          <a:rPr lang="en-US" altLang="zh-CN" sz="1600" i="1">
                            <a:latin typeface="Cambria Math" panose="02040503050406030204" pitchFamily="18" charset="0"/>
                            <a:ea typeface="黑体" panose="02010609060101010101" pitchFamily="49" charset="-122"/>
                          </a:rPr>
                          <m:t>,</m:t>
                        </m:r>
                        <m:r>
                          <a:rPr lang="zh-CN" altLang="en-US" sz="1600" i="1">
                            <a:latin typeface="Cambria Math" panose="02040503050406030204" pitchFamily="18" charset="0"/>
                            <a:ea typeface="黑体" panose="02010609060101010101" pitchFamily="49" charset="-122"/>
                          </a:rPr>
                          <m:t>上</m:t>
                        </m:r>
                      </m:e>
                    </m:d>
                    <m:r>
                      <a:rPr lang="en-US" altLang="zh-CN" sz="1600" b="0" i="1" smtClean="0">
                        <a:latin typeface="Cambria Math" panose="02040503050406030204" pitchFamily="18" charset="0"/>
                        <a:ea typeface="黑体" panose="02010609060101010101" pitchFamily="49" charset="-122"/>
                      </a:rPr>
                      <m:t>+0×</m:t>
                    </m:r>
                    <m:sSub>
                      <m:sSubPr>
                        <m:ctrlPr>
                          <a:rPr lang="en-US" altLang="zh-CN" sz="1600" i="1">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panose="02040503050406030204" pitchFamily="18" charset="0"/>
                            <a:ea typeface="黑体" panose="02010609060101010101" pitchFamily="49" charset="-122"/>
                          </a:rPr>
                        </m:ctrlPr>
                      </m:dPr>
                      <m:e>
                        <m:sSub>
                          <m:sSubPr>
                            <m:ctrlPr>
                              <a:rPr lang="en-US" altLang="zh-CN" sz="1600" i="1">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𝑠</m:t>
                            </m:r>
                          </m:e>
                          <m:sub>
                            <m:r>
                              <a:rPr lang="en-US" altLang="zh-CN" sz="1600" i="1">
                                <a:latin typeface="Cambria Math" panose="02040503050406030204" pitchFamily="18" charset="0"/>
                                <a:ea typeface="黑体" panose="02010609060101010101" pitchFamily="49" charset="-122"/>
                              </a:rPr>
                              <m:t>1</m:t>
                            </m:r>
                          </m:sub>
                        </m:sSub>
                        <m:r>
                          <a:rPr lang="en-US" altLang="zh-CN" sz="1600" i="1">
                            <a:latin typeface="Cambria Math" panose="02040503050406030204" pitchFamily="18" charset="0"/>
                            <a:ea typeface="黑体" panose="02010609060101010101" pitchFamily="49" charset="-122"/>
                          </a:rPr>
                          <m:t>,</m:t>
                        </m:r>
                        <m:r>
                          <a:rPr lang="zh-CN" altLang="en-US" sz="1600" i="1">
                            <a:latin typeface="Cambria Math" panose="02040503050406030204" pitchFamily="18" charset="0"/>
                            <a:ea typeface="黑体" panose="02010609060101010101" pitchFamily="49" charset="-122"/>
                          </a:rPr>
                          <m:t>右</m:t>
                        </m:r>
                      </m:e>
                    </m:d>
                    <m:r>
                      <a:rPr lang="en-US" altLang="zh-CN" sz="1600" i="1">
                        <a:latin typeface="Cambria Math" panose="02040503050406030204" pitchFamily="18" charset="0"/>
                        <a:ea typeface="黑体" panose="02010609060101010101" pitchFamily="49" charset="-122"/>
                      </a:rPr>
                      <m:t>=</m:t>
                    </m:r>
                    <m:r>
                      <a:rPr lang="en-US" altLang="zh-CN" sz="1600" b="0" i="0" smtClean="0">
                        <a:latin typeface="Cambria Math" panose="02040503050406030204" pitchFamily="18" charset="0"/>
                        <a:ea typeface="黑体" panose="02010609060101010101" pitchFamily="49" charset="-122"/>
                      </a:rPr>
                      <m:t>0.297</m:t>
                    </m:r>
                  </m:oMath>
                </a14:m>
                <a:r>
                  <a:rPr lang="en-US" altLang="zh-CN" sz="1600" i="1" dirty="0">
                    <a:latin typeface="Cambria Math" panose="02040503050406030204" pitchFamily="18" charset="0"/>
                    <a:ea typeface="黑体" panose="02010609060101010101" pitchFamily="49" charset="-122"/>
                  </a:rPr>
                  <a:t> </a:t>
                </a:r>
                <a:endParaRPr lang="en-US" altLang="zh-CN" sz="1600" dirty="0"/>
              </a:p>
            </p:txBody>
          </p:sp>
        </mc:Choice>
        <mc:Fallback xmlns="">
          <p:sp>
            <p:nvSpPr>
              <p:cNvPr id="14" name="矩形 13">
                <a:extLst>
                  <a:ext uri="{FF2B5EF4-FFF2-40B4-BE49-F238E27FC236}">
                    <a16:creationId xmlns:a16="http://schemas.microsoft.com/office/drawing/2014/main" id="{BD1A6489-3E00-4943-AF43-AB11A27E1B9A}"/>
                  </a:ext>
                </a:extLst>
              </p:cNvPr>
              <p:cNvSpPr>
                <a:spLocks noRot="1" noChangeAspect="1" noMove="1" noResize="1" noEditPoints="1" noAdjustHandles="1" noChangeArrowheads="1" noChangeShapeType="1" noTextEdit="1"/>
              </p:cNvSpPr>
              <p:nvPr/>
            </p:nvSpPr>
            <p:spPr>
              <a:xfrm>
                <a:off x="1486735" y="3969352"/>
                <a:ext cx="7473176" cy="1578445"/>
              </a:xfrm>
              <a:prstGeom prst="rect">
                <a:avLst/>
              </a:prstGeom>
              <a:blipFill>
                <a:blip r:embed="rId4"/>
                <a:stretch>
                  <a:fillRect l="-489"/>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94BFED68-D686-4393-B8EF-6724AF6BF7AA}"/>
              </a:ext>
            </a:extLst>
          </p:cNvPr>
          <p:cNvSpPr/>
          <p:nvPr/>
        </p:nvSpPr>
        <p:spPr>
          <a:xfrm>
            <a:off x="946382" y="5870089"/>
            <a:ext cx="10072468" cy="454035"/>
          </a:xfrm>
          <a:prstGeom prst="rect">
            <a:avLst/>
          </a:prstGeom>
        </p:spPr>
        <p:txBody>
          <a:bodyPr wrap="square">
            <a:spAutoFit/>
          </a:bodyPr>
          <a:lstStyle/>
          <a:p>
            <a:pPr>
              <a:lnSpc>
                <a:spcPct val="150000"/>
              </a:lnSpc>
            </a:pPr>
            <a:r>
              <a:rPr lang="zh-CN" altLang="en-US" b="1" dirty="0">
                <a:solidFill>
                  <a:schemeClr val="tx2"/>
                </a:solidFill>
                <a:latin typeface="Cambria Math" panose="02040503050406030204" pitchFamily="18" charset="0"/>
                <a:ea typeface="黑体" panose="02010609060101010101" pitchFamily="49" charset="-122"/>
              </a:rPr>
              <a:t>动态规划法的缺点：</a:t>
            </a:r>
            <a:r>
              <a:rPr lang="zh-CN" altLang="en-US" dirty="0">
                <a:latin typeface="Cambria Math" panose="02040503050406030204" pitchFamily="18" charset="0"/>
                <a:ea typeface="黑体" panose="02010609060101010101" pitchFamily="49" charset="-122"/>
              </a:rPr>
              <a:t>智能主体需要事先知道状态转移概率；无法处理状态集合大小无限的情况</a:t>
            </a:r>
            <a:endParaRPr lang="en-US" altLang="zh-CN" dirty="0">
              <a:latin typeface="Cambria Math" panose="02040503050406030204" pitchFamily="18" charset="0"/>
              <a:ea typeface="黑体" panose="02010609060101010101" pitchFamily="49" charset="-122"/>
            </a:endParaRPr>
          </a:p>
        </p:txBody>
      </p:sp>
      <p:sp>
        <p:nvSpPr>
          <p:cNvPr id="16" name="矩形 15">
            <a:extLst>
              <a:ext uri="{FF2B5EF4-FFF2-40B4-BE49-F238E27FC236}">
                <a16:creationId xmlns:a16="http://schemas.microsoft.com/office/drawing/2014/main" id="{A7DF6E67-5D40-4FA9-8610-0A192D54DDAA}"/>
              </a:ext>
            </a:extLst>
          </p:cNvPr>
          <p:cNvSpPr/>
          <p:nvPr/>
        </p:nvSpPr>
        <p:spPr>
          <a:xfrm>
            <a:off x="5601218" y="2734867"/>
            <a:ext cx="3760919" cy="41949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9155939-AD64-4269-BAD9-551942B3E9E2}"/>
                  </a:ext>
                </a:extLst>
              </p:cNvPr>
              <p:cNvSpPr txBox="1"/>
              <p:nvPr/>
            </p:nvSpPr>
            <p:spPr>
              <a:xfrm>
                <a:off x="7238335" y="2115439"/>
                <a:ext cx="82214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ea typeface="黑体" pitchFamily="49" charset="-122"/>
                            </a:rPr>
                          </m:ctrlPr>
                        </m:sSubPr>
                        <m:e>
                          <m:r>
                            <a:rPr lang="en-US" altLang="zh-CN" b="0" i="1" smtClean="0">
                              <a:solidFill>
                                <a:srgbClr val="FF0000"/>
                              </a:solidFill>
                              <a:latin typeface="Cambria Math" panose="02040503050406030204" pitchFamily="18" charset="0"/>
                              <a:ea typeface="黑体" pitchFamily="49" charset="-122"/>
                            </a:rPr>
                            <m:t>𝑞</m:t>
                          </m:r>
                        </m:e>
                        <m:sub>
                          <m:r>
                            <a:rPr lang="en-US" altLang="zh-CN" b="0" i="1" smtClean="0">
                              <a:solidFill>
                                <a:srgbClr val="FF0000"/>
                              </a:solidFill>
                              <a:latin typeface="Cambria Math" panose="02040503050406030204" pitchFamily="18" charset="0"/>
                              <a:ea typeface="黑体" pitchFamily="49" charset="-122"/>
                            </a:rPr>
                            <m:t>𝜋</m:t>
                          </m:r>
                        </m:sub>
                      </m:sSub>
                      <m:r>
                        <a:rPr lang="en-US" altLang="zh-CN" b="0" i="1" smtClean="0">
                          <a:solidFill>
                            <a:srgbClr val="FF0000"/>
                          </a:solidFill>
                          <a:latin typeface="Cambria Math" panose="02040503050406030204" pitchFamily="18" charset="0"/>
                          <a:ea typeface="黑体" pitchFamily="49" charset="-122"/>
                        </a:rPr>
                        <m:t>(</m:t>
                      </m:r>
                      <m:r>
                        <a:rPr lang="en-US" altLang="zh-CN" b="0" i="1" smtClean="0">
                          <a:solidFill>
                            <a:srgbClr val="FF0000"/>
                          </a:solidFill>
                          <a:latin typeface="Cambria Math" panose="02040503050406030204" pitchFamily="18" charset="0"/>
                          <a:ea typeface="黑体" pitchFamily="49" charset="-122"/>
                        </a:rPr>
                        <m:t>𝑠</m:t>
                      </m:r>
                      <m:r>
                        <a:rPr lang="en-US" altLang="zh-CN" b="0" i="1" smtClean="0">
                          <a:solidFill>
                            <a:srgbClr val="FF0000"/>
                          </a:solidFill>
                          <a:latin typeface="Cambria Math" panose="02040503050406030204" pitchFamily="18" charset="0"/>
                          <a:ea typeface="黑体" pitchFamily="49" charset="-122"/>
                        </a:rPr>
                        <m:t>,</m:t>
                      </m:r>
                      <m:r>
                        <a:rPr lang="en-US" altLang="zh-CN" b="0" i="1" smtClean="0">
                          <a:solidFill>
                            <a:srgbClr val="FF0000"/>
                          </a:solidFill>
                          <a:latin typeface="Cambria Math" panose="02040503050406030204" pitchFamily="18" charset="0"/>
                          <a:ea typeface="黑体" pitchFamily="49" charset="-122"/>
                        </a:rPr>
                        <m:t>𝑎</m:t>
                      </m:r>
                      <m:r>
                        <a:rPr lang="en-US" altLang="zh-CN" b="0" i="1" smtClean="0">
                          <a:solidFill>
                            <a:srgbClr val="FF0000"/>
                          </a:solidFill>
                          <a:latin typeface="Cambria Math" panose="02040503050406030204" pitchFamily="18" charset="0"/>
                          <a:ea typeface="黑体" pitchFamily="49" charset="-122"/>
                        </a:rPr>
                        <m:t>)</m:t>
                      </m:r>
                    </m:oMath>
                  </m:oMathPara>
                </a14:m>
                <a:endParaRPr lang="zh-CN" altLang="en-US" dirty="0">
                  <a:solidFill>
                    <a:srgbClr val="FF0000"/>
                  </a:solidFill>
                  <a:ea typeface="黑体" pitchFamily="49" charset="-122"/>
                </a:endParaRPr>
              </a:p>
            </p:txBody>
          </p:sp>
        </mc:Choice>
        <mc:Fallback xmlns="">
          <p:sp>
            <p:nvSpPr>
              <p:cNvPr id="17" name="文本框 16">
                <a:extLst>
                  <a:ext uri="{FF2B5EF4-FFF2-40B4-BE49-F238E27FC236}">
                    <a16:creationId xmlns:a16="http://schemas.microsoft.com/office/drawing/2014/main" id="{69155939-AD64-4269-BAD9-551942B3E9E2}"/>
                  </a:ext>
                </a:extLst>
              </p:cNvPr>
              <p:cNvSpPr txBox="1">
                <a:spLocks noRot="1" noChangeAspect="1" noMove="1" noResize="1" noEditPoints="1" noAdjustHandles="1" noChangeArrowheads="1" noChangeShapeType="1" noTextEdit="1"/>
              </p:cNvSpPr>
              <p:nvPr/>
            </p:nvSpPr>
            <p:spPr>
              <a:xfrm>
                <a:off x="7238335" y="2115439"/>
                <a:ext cx="822148" cy="276999"/>
              </a:xfrm>
              <a:prstGeom prst="rect">
                <a:avLst/>
              </a:prstGeom>
              <a:blipFill>
                <a:blip r:embed="rId5"/>
                <a:stretch>
                  <a:fillRect l="-6667" t="-2222" r="-9630" b="-35556"/>
                </a:stretch>
              </a:blipFill>
            </p:spPr>
            <p:txBody>
              <a:bodyPr/>
              <a:lstStyle/>
              <a:p>
                <a:r>
                  <a:rPr lang="zh-CN" altLang="en-US">
                    <a:noFill/>
                  </a:rPr>
                  <a:t> </a:t>
                </a:r>
              </a:p>
            </p:txBody>
          </p:sp>
        </mc:Fallback>
      </mc:AlternateContent>
      <p:sp>
        <p:nvSpPr>
          <p:cNvPr id="2" name="箭头: 上 1">
            <a:extLst>
              <a:ext uri="{FF2B5EF4-FFF2-40B4-BE49-F238E27FC236}">
                <a16:creationId xmlns:a16="http://schemas.microsoft.com/office/drawing/2014/main" id="{D8CE0C3E-8A29-48BB-B4D8-DD60D9452E8B}"/>
              </a:ext>
            </a:extLst>
          </p:cNvPr>
          <p:cNvSpPr/>
          <p:nvPr/>
        </p:nvSpPr>
        <p:spPr>
          <a:xfrm>
            <a:off x="7548590" y="2421645"/>
            <a:ext cx="201637" cy="21081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955DC71-3971-4B4D-9BFA-CA3F49FC0C2F}"/>
              </a:ext>
            </a:extLst>
          </p:cNvPr>
          <p:cNvSpPr/>
          <p:nvPr/>
        </p:nvSpPr>
        <p:spPr>
          <a:xfrm>
            <a:off x="7698845" y="2392438"/>
            <a:ext cx="723275" cy="307777"/>
          </a:xfrm>
          <a:prstGeom prst="rect">
            <a:avLst/>
          </a:prstGeom>
        </p:spPr>
        <p:txBody>
          <a:bodyPr wrap="none">
            <a:spAutoFit/>
          </a:bodyPr>
          <a:lstStyle/>
          <a:p>
            <a:r>
              <a:rPr lang="zh-CN" altLang="en-US" sz="1400" dirty="0">
                <a:latin typeface="Cambria Math" panose="02040503050406030204" pitchFamily="18" charset="0"/>
                <a:ea typeface="黑体" panose="02010609060101010101" pitchFamily="49" charset="-122"/>
              </a:rPr>
              <a:t>等同于</a:t>
            </a:r>
            <a:endParaRPr lang="zh-CN" altLang="en-US" sz="1400" dirty="0"/>
          </a:p>
        </p:txBody>
      </p:sp>
      <p:pic>
        <p:nvPicPr>
          <p:cNvPr id="18" name="图片 17">
            <a:extLst>
              <a:ext uri="{FF2B5EF4-FFF2-40B4-BE49-F238E27FC236}">
                <a16:creationId xmlns:a16="http://schemas.microsoft.com/office/drawing/2014/main" id="{61ABAACA-1D1F-43D4-9C91-598DE9AE37F4}"/>
              </a:ext>
            </a:extLst>
          </p:cNvPr>
          <p:cNvPicPr>
            <a:picLocks noChangeAspect="1"/>
          </p:cNvPicPr>
          <p:nvPr/>
        </p:nvPicPr>
        <p:blipFill>
          <a:blip r:embed="rId6"/>
          <a:stretch>
            <a:fillRect/>
          </a:stretch>
        </p:blipFill>
        <p:spPr>
          <a:xfrm>
            <a:off x="8092941" y="4051248"/>
            <a:ext cx="3778444" cy="1679661"/>
          </a:xfrm>
          <a:prstGeom prst="rect">
            <a:avLst/>
          </a:prstGeom>
        </p:spPr>
      </p:pic>
    </p:spTree>
    <p:extLst>
      <p:ext uri="{BB962C8B-B14F-4D97-AF65-F5344CB8AC3E}">
        <p14:creationId xmlns:p14="http://schemas.microsoft.com/office/powerpoint/2010/main" val="1207495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蒙特卡洛采样</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grpSp>
        <p:nvGrpSpPr>
          <p:cNvPr id="34" name="组合 33">
            <a:extLst>
              <a:ext uri="{FF2B5EF4-FFF2-40B4-BE49-F238E27FC236}">
                <a16:creationId xmlns:a16="http://schemas.microsoft.com/office/drawing/2014/main" id="{0B8B6FF7-5971-41EA-BA5E-B282CD18D2C8}"/>
              </a:ext>
            </a:extLst>
          </p:cNvPr>
          <p:cNvGrpSpPr/>
          <p:nvPr/>
        </p:nvGrpSpPr>
        <p:grpSpPr>
          <a:xfrm>
            <a:off x="8175989" y="3006390"/>
            <a:ext cx="1478757" cy="1971668"/>
            <a:chOff x="8158160" y="4067172"/>
            <a:chExt cx="1971676" cy="1971668"/>
          </a:xfrm>
        </p:grpSpPr>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68AD1B0-527F-4947-A1E6-BA6E2A74E083}"/>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7</m:t>
                            </m:r>
                          </m:sub>
                        </m:sSub>
                      </m:oMath>
                    </m:oMathPara>
                  </a14:m>
                  <a:endParaRPr lang="zh-CN" altLang="en-US" sz="1600" dirty="0">
                    <a:ea typeface="黑体" pitchFamily="49" charset="-122"/>
                  </a:endParaRPr>
                </a:p>
              </p:txBody>
            </p:sp>
          </mc:Choice>
          <mc:Fallback xmlns="">
            <p:sp>
              <p:nvSpPr>
                <p:cNvPr id="35" name="矩形 34">
                  <a:extLst>
                    <a:ext uri="{FF2B5EF4-FFF2-40B4-BE49-F238E27FC236}">
                      <a16:creationId xmlns:a16="http://schemas.microsoft.com/office/drawing/2014/main" id="{668AD1B0-527F-4947-A1E6-BA6E2A74E083}"/>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7FFF98B1-41D6-41E2-B99C-43E2460327C7}"/>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8</m:t>
                            </m:r>
                          </m:sub>
                        </m:sSub>
                      </m:oMath>
                    </m:oMathPara>
                  </a14:m>
                  <a:endParaRPr lang="zh-CN" altLang="en-US" sz="1600" dirty="0">
                    <a:ea typeface="黑体" pitchFamily="49" charset="-122"/>
                  </a:endParaRPr>
                </a:p>
              </p:txBody>
            </p:sp>
          </mc:Choice>
          <mc:Fallback xmlns="">
            <p:sp>
              <p:nvSpPr>
                <p:cNvPr id="36" name="矩形 35">
                  <a:extLst>
                    <a:ext uri="{FF2B5EF4-FFF2-40B4-BE49-F238E27FC236}">
                      <a16:creationId xmlns:a16="http://schemas.microsoft.com/office/drawing/2014/main" id="{7FFF98B1-41D6-41E2-B99C-43E2460327C7}"/>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9C36137-F893-40D8-B5D1-531352B055C4}"/>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9</m:t>
                            </m:r>
                          </m:sub>
                        </m:sSub>
                      </m:oMath>
                    </m:oMathPara>
                  </a14:m>
                  <a:endParaRPr lang="zh-CN" altLang="en-US" sz="1600" dirty="0">
                    <a:ea typeface="黑体" pitchFamily="49" charset="-122"/>
                  </a:endParaRPr>
                </a:p>
              </p:txBody>
            </p:sp>
          </mc:Choice>
          <mc:Fallback xmlns="">
            <p:sp>
              <p:nvSpPr>
                <p:cNvPr id="37" name="矩形 36">
                  <a:extLst>
                    <a:ext uri="{FF2B5EF4-FFF2-40B4-BE49-F238E27FC236}">
                      <a16:creationId xmlns:a16="http://schemas.microsoft.com/office/drawing/2014/main" id="{89C36137-F893-40D8-B5D1-531352B055C4}"/>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EEE9EAEF-A8CF-4E76-94BB-CAC220386E1D}"/>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4</m:t>
                            </m:r>
                          </m:sub>
                        </m:sSub>
                      </m:oMath>
                    </m:oMathPara>
                  </a14:m>
                  <a:endParaRPr lang="zh-CN" altLang="en-US" sz="1600" dirty="0">
                    <a:ea typeface="黑体" pitchFamily="49" charset="-122"/>
                  </a:endParaRPr>
                </a:p>
              </p:txBody>
            </p:sp>
          </mc:Choice>
          <mc:Fallback xmlns="">
            <p:sp>
              <p:nvSpPr>
                <p:cNvPr id="38" name="矩形 37">
                  <a:extLst>
                    <a:ext uri="{FF2B5EF4-FFF2-40B4-BE49-F238E27FC236}">
                      <a16:creationId xmlns:a16="http://schemas.microsoft.com/office/drawing/2014/main" id="{EEE9EAEF-A8CF-4E76-94BB-CAC220386E1D}"/>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3AD8DA39-7CF4-4C14-A064-20C2A5AD6AB0}"/>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5</m:t>
                            </m:r>
                          </m:sub>
                        </m:sSub>
                      </m:oMath>
                    </m:oMathPara>
                  </a14:m>
                  <a:endParaRPr lang="zh-CN" altLang="en-US" sz="1600" dirty="0">
                    <a:ea typeface="黑体" pitchFamily="49" charset="-122"/>
                  </a:endParaRPr>
                </a:p>
              </p:txBody>
            </p:sp>
          </mc:Choice>
          <mc:Fallback xmlns="">
            <p:sp>
              <p:nvSpPr>
                <p:cNvPr id="39" name="矩形 38">
                  <a:extLst>
                    <a:ext uri="{FF2B5EF4-FFF2-40B4-BE49-F238E27FC236}">
                      <a16:creationId xmlns:a16="http://schemas.microsoft.com/office/drawing/2014/main" id="{3AD8DA39-7CF4-4C14-A064-20C2A5AD6AB0}"/>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A850761-582A-4CD4-93DF-F8CC135D373A}"/>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6</m:t>
                            </m:r>
                          </m:sub>
                        </m:sSub>
                      </m:oMath>
                    </m:oMathPara>
                  </a14:m>
                  <a:endParaRPr lang="zh-CN" altLang="en-US" sz="1600" dirty="0">
                    <a:ea typeface="黑体" pitchFamily="49" charset="-122"/>
                  </a:endParaRPr>
                </a:p>
              </p:txBody>
            </p:sp>
          </mc:Choice>
          <mc:Fallback xmlns="">
            <p:sp>
              <p:nvSpPr>
                <p:cNvPr id="40" name="矩形 39">
                  <a:extLst>
                    <a:ext uri="{FF2B5EF4-FFF2-40B4-BE49-F238E27FC236}">
                      <a16:creationId xmlns:a16="http://schemas.microsoft.com/office/drawing/2014/main" id="{BA850761-582A-4CD4-93DF-F8CC135D373A}"/>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B68CB7D6-396E-49AC-9220-243AEF8A4C77}"/>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ea typeface="黑体" pitchFamily="49" charset="-122"/>
                              </a:rPr>
                            </m:ctrlPr>
                          </m:sSubPr>
                          <m:e>
                            <m:r>
                              <a:rPr lang="en-US" altLang="zh-CN" sz="1600" b="0" i="1" smtClean="0">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1</m:t>
                            </m:r>
                          </m:sub>
                        </m:sSub>
                      </m:oMath>
                    </m:oMathPara>
                  </a14:m>
                  <a:endParaRPr lang="zh-CN" altLang="en-US" sz="1600" dirty="0">
                    <a:ea typeface="黑体" pitchFamily="49" charset="-122"/>
                  </a:endParaRPr>
                </a:p>
              </p:txBody>
            </p:sp>
          </mc:Choice>
          <mc:Fallback xmlns="">
            <p:sp>
              <p:nvSpPr>
                <p:cNvPr id="41" name="矩形 40">
                  <a:extLst>
                    <a:ext uri="{FF2B5EF4-FFF2-40B4-BE49-F238E27FC236}">
                      <a16:creationId xmlns:a16="http://schemas.microsoft.com/office/drawing/2014/main" id="{B68CB7D6-396E-49AC-9220-243AEF8A4C77}"/>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A2C27513-3129-4AB8-81A8-DBCE76FF031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2</m:t>
                            </m:r>
                          </m:sub>
                        </m:sSub>
                      </m:oMath>
                    </m:oMathPara>
                  </a14:m>
                  <a:endParaRPr lang="zh-CN" altLang="en-US" sz="1600" dirty="0">
                    <a:ea typeface="黑体" pitchFamily="49" charset="-122"/>
                  </a:endParaRPr>
                </a:p>
              </p:txBody>
            </p:sp>
          </mc:Choice>
          <mc:Fallback xmlns="">
            <p:sp>
              <p:nvSpPr>
                <p:cNvPr id="42" name="矩形 41">
                  <a:extLst>
                    <a:ext uri="{FF2B5EF4-FFF2-40B4-BE49-F238E27FC236}">
                      <a16:creationId xmlns:a16="http://schemas.microsoft.com/office/drawing/2014/main" id="{A2C27513-3129-4AB8-81A8-DBCE76FF031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3FD4BF93-9775-4E59-938E-33D813D625F9}"/>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3</m:t>
                            </m:r>
                          </m:sub>
                        </m:sSub>
                      </m:oMath>
                    </m:oMathPara>
                  </a14:m>
                  <a:endParaRPr lang="zh-CN" altLang="en-US" sz="1600" dirty="0">
                    <a:ea typeface="黑体" pitchFamily="49" charset="-122"/>
                  </a:endParaRPr>
                </a:p>
              </p:txBody>
            </p:sp>
          </mc:Choice>
          <mc:Fallback xmlns="">
            <p:sp>
              <p:nvSpPr>
                <p:cNvPr id="43" name="矩形 42">
                  <a:extLst>
                    <a:ext uri="{FF2B5EF4-FFF2-40B4-BE49-F238E27FC236}">
                      <a16:creationId xmlns:a16="http://schemas.microsoft.com/office/drawing/2014/main" id="{3FD4BF93-9775-4E59-938E-33D813D625F9}"/>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8BDBA699-28D2-49BF-BA93-EC307DCCFC66}"/>
                  </a:ext>
                </a:extLst>
              </p:cNvPr>
              <p:cNvSpPr txBox="1"/>
              <p:nvPr/>
            </p:nvSpPr>
            <p:spPr>
              <a:xfrm>
                <a:off x="2399395" y="1602161"/>
                <a:ext cx="7600681" cy="1186672"/>
              </a:xfrm>
              <a:prstGeom prst="rect">
                <a:avLst/>
              </a:prstGeom>
              <a:noFill/>
              <a:ln>
                <a:solidFill>
                  <a:schemeClr val="tx1"/>
                </a:solidFill>
              </a:ln>
            </p:spPr>
            <p:txBody>
              <a:bodyPr wrap="square" rtlCol="0">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选择不同的起始状态，按照当前策略</a:t>
                </a:r>
                <a14:m>
                  <m:oMath xmlns:m="http://schemas.openxmlformats.org/officeDocument/2006/math">
                    <m:r>
                      <a:rPr lang="en-US" altLang="zh-CN" sz="1600" b="1" i="1" smtClean="0">
                        <a:latin typeface="Cambria Math" panose="02040503050406030204" pitchFamily="18" charset="0"/>
                        <a:ea typeface="黑体" pitchFamily="49" charset="-122"/>
                      </a:rPr>
                      <m:t>𝝅</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采样若干轨迹，记它们的集合为</a:t>
                </a:r>
                <a14:m>
                  <m:oMath xmlns:m="http://schemas.openxmlformats.org/officeDocument/2006/math">
                    <m:r>
                      <a:rPr lang="en-US" altLang="zh-CN" sz="1600" b="1" i="1" smtClean="0">
                        <a:latin typeface="Cambria Math" panose="02040503050406030204" pitchFamily="18" charset="0"/>
                        <a:ea typeface="黑体" pitchFamily="49" charset="-122"/>
                      </a:rPr>
                      <m:t>𝑫</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枚举</a:t>
                </a:r>
                <a14:m>
                  <m:oMath xmlns:m="http://schemas.openxmlformats.org/officeDocument/2006/math">
                    <m:r>
                      <a:rPr lang="en-US" altLang="zh-CN" sz="1600" b="1" i="1" smtClean="0">
                        <a:latin typeface="Cambria Math" panose="02040503050406030204" pitchFamily="18" charset="0"/>
                        <a:ea typeface="黑体" pitchFamily="49" charset="-122"/>
                      </a:rPr>
                      <m:t>𝒔</m:t>
                    </m:r>
                    <m:r>
                      <a:rPr lang="en-US" altLang="zh-CN" sz="1600" b="1" i="1" smtClean="0">
                        <a:latin typeface="Cambria Math" panose="02040503050406030204" pitchFamily="18" charset="0"/>
                        <a:ea typeface="黑体" pitchFamily="49" charset="-122"/>
                      </a:rPr>
                      <m:t>∈</m:t>
                    </m:r>
                    <m:r>
                      <a:rPr lang="en-US" altLang="zh-CN" sz="1600" b="1" i="1" smtClean="0">
                        <a:latin typeface="Cambria Math" panose="02040503050406030204" pitchFamily="18" charset="0"/>
                        <a:ea typeface="黑体" pitchFamily="49" charset="-122"/>
                      </a:rPr>
                      <m:t>𝑺</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r>
                      <a:rPr lang="en-US" altLang="zh-CN" sz="1600" b="1" i="1" smtClean="0">
                        <a:latin typeface="Cambria Math" panose="02040503050406030204" pitchFamily="18" charset="0"/>
                        <a:ea typeface="黑体" pitchFamily="49" charset="-122"/>
                      </a:rPr>
                      <m:t>𝑫</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lang="en-US" altLang="zh-CN" sz="1600" b="1" i="1" dirty="0" smtClean="0">
                        <a:latin typeface="Cambria Math" panose="02040503050406030204" pitchFamily="18" charset="0"/>
                        <a:ea typeface="黑体" pitchFamily="49" charset="-122"/>
                      </a:rPr>
                      <m:t>𝒔</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每次出现时对应的反馈</a:t>
                </a:r>
                <a14:m>
                  <m:oMath xmlns:m="http://schemas.openxmlformats.org/officeDocument/2006/math">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panose="02040503050406030204" pitchFamily="18" charset="0"/>
                            <a:ea typeface="黑体" pitchFamily="49" charset="-122"/>
                          </a:rPr>
                          <m:t>𝑮</m:t>
                        </m:r>
                      </m:e>
                      <m:sub>
                        <m:r>
                          <a:rPr lang="en-US" altLang="zh-CN" sz="1600" b="1" i="1" smtClean="0">
                            <a:latin typeface="Cambria Math" panose="02040503050406030204" pitchFamily="18" charset="0"/>
                            <a:ea typeface="黑体" pitchFamily="49" charset="-122"/>
                          </a:rPr>
                          <m:t>𝟏</m:t>
                        </m:r>
                      </m:sub>
                    </m:sSub>
                    <m:r>
                      <a:rPr lang="en-US" altLang="zh-CN" sz="1600" b="1" i="1" smtClean="0">
                        <a:latin typeface="Cambria Math" panose="02040503050406030204" pitchFamily="18" charset="0"/>
                        <a:ea typeface="黑体" pitchFamily="49" charset="-122"/>
                      </a:rPr>
                      <m:t>,</m:t>
                    </m:r>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panose="02040503050406030204" pitchFamily="18" charset="0"/>
                            <a:ea typeface="黑体" pitchFamily="49" charset="-122"/>
                          </a:rPr>
                          <m:t>𝑮</m:t>
                        </m:r>
                      </m:e>
                      <m:sub>
                        <m:r>
                          <a:rPr lang="en-US" altLang="zh-CN" sz="1600" b="1" i="1" smtClean="0">
                            <a:latin typeface="Cambria Math" panose="02040503050406030204" pitchFamily="18" charset="0"/>
                            <a:ea typeface="黑体" pitchFamily="49" charset="-122"/>
                          </a:rPr>
                          <m:t>𝟐</m:t>
                        </m:r>
                      </m:sub>
                    </m:sSub>
                    <m:r>
                      <a:rPr lang="en-US" altLang="zh-CN" sz="1600" b="1" i="1" smtClean="0">
                        <a:latin typeface="Cambria Math" panose="02040503050406030204" pitchFamily="18" charset="0"/>
                        <a:ea typeface="黑体" pitchFamily="49" charset="-122"/>
                      </a:rPr>
                      <m:t>,⋯,</m:t>
                    </m:r>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panose="02040503050406030204" pitchFamily="18" charset="0"/>
                            <a:ea typeface="黑体" pitchFamily="49" charset="-122"/>
                          </a:rPr>
                          <m:t>𝑮</m:t>
                        </m:r>
                      </m:e>
                      <m:sub>
                        <m:r>
                          <a:rPr lang="en-US" altLang="zh-CN" sz="1600" b="1" i="1" smtClean="0">
                            <a:latin typeface="Cambria Math" panose="02040503050406030204" pitchFamily="18" charset="0"/>
                            <a:ea typeface="黑体" pitchFamily="49" charset="-122"/>
                          </a:rPr>
                          <m:t>𝒌</m:t>
                        </m:r>
                      </m:sub>
                    </m:sSub>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panose="02040503050406030204" pitchFamily="18" charset="0"/>
                            <a:ea typeface="黑体" pitchFamily="49" charset="-122"/>
                          </a:rPr>
                          <m:t>𝑽</m:t>
                        </m:r>
                      </m:e>
                      <m:sub>
                        <m:r>
                          <a:rPr lang="en-US" altLang="zh-CN" sz="1600" b="1" i="1" smtClean="0">
                            <a:latin typeface="Cambria Math" panose="02040503050406030204" pitchFamily="18" charset="0"/>
                            <a:ea typeface="黑体" pitchFamily="49" charset="-122"/>
                          </a:rPr>
                          <m:t>𝝅</m:t>
                        </m:r>
                      </m:sub>
                    </m:sSub>
                    <m:d>
                      <m:dPr>
                        <m:ctrlPr>
                          <a:rPr lang="en-US" altLang="zh-CN" sz="1600" b="1" i="1" smtClean="0">
                            <a:latin typeface="Cambria Math" panose="02040503050406030204" pitchFamily="18" charset="0"/>
                            <a:ea typeface="黑体" pitchFamily="49" charset="-122"/>
                          </a:rPr>
                        </m:ctrlPr>
                      </m:dPr>
                      <m:e>
                        <m:r>
                          <a:rPr lang="en-US" altLang="zh-CN" sz="1600" b="1" i="1" smtClean="0">
                            <a:latin typeface="Cambria Math" panose="02040503050406030204" pitchFamily="18" charset="0"/>
                            <a:ea typeface="黑体" pitchFamily="49" charset="-122"/>
                          </a:rPr>
                          <m:t>𝒔</m:t>
                        </m:r>
                      </m:e>
                    </m:d>
                    <m:r>
                      <a:rPr lang="en-US" altLang="zh-CN" sz="1600" b="1" i="1" smtClean="0">
                        <a:latin typeface="Cambria Math" panose="02040503050406030204" pitchFamily="18" charset="0"/>
                        <a:ea typeface="黑体" pitchFamily="49" charset="-122"/>
                      </a:rPr>
                      <m:t>←</m:t>
                    </m:r>
                    <m:f>
                      <m:fPr>
                        <m:ctrlPr>
                          <a:rPr lang="en-US" altLang="zh-CN" sz="1600" b="1" i="1" smtClean="0">
                            <a:latin typeface="Cambria Math" panose="02040503050406030204" pitchFamily="18" charset="0"/>
                            <a:ea typeface="黑体" pitchFamily="49" charset="-122"/>
                          </a:rPr>
                        </m:ctrlPr>
                      </m:fPr>
                      <m:num>
                        <m:r>
                          <a:rPr lang="en-US" altLang="zh-CN" sz="1600" b="1" i="1" smtClean="0">
                            <a:latin typeface="Cambria Math" panose="02040503050406030204" pitchFamily="18" charset="0"/>
                            <a:ea typeface="黑体" pitchFamily="49" charset="-122"/>
                          </a:rPr>
                          <m:t>𝟏</m:t>
                        </m:r>
                      </m:num>
                      <m:den>
                        <m:r>
                          <a:rPr lang="en-US" altLang="zh-CN" sz="1600" b="1" i="1" smtClean="0">
                            <a:latin typeface="Cambria Math" panose="02040503050406030204" pitchFamily="18" charset="0"/>
                            <a:ea typeface="黑体" pitchFamily="49" charset="-122"/>
                          </a:rPr>
                          <m:t>𝒌</m:t>
                        </m:r>
                      </m:den>
                    </m:f>
                    <m:nary>
                      <m:naryPr>
                        <m:chr m:val="∑"/>
                        <m:ctrlPr>
                          <a:rPr lang="en-US" altLang="zh-CN" sz="1600" b="1" i="1" smtClean="0">
                            <a:latin typeface="Cambria Math" panose="02040503050406030204" pitchFamily="18" charset="0"/>
                            <a:ea typeface="黑体" pitchFamily="49" charset="-122"/>
                          </a:rPr>
                        </m:ctrlPr>
                      </m:naryPr>
                      <m:sub>
                        <m:r>
                          <a:rPr lang="en-US" altLang="zh-CN" sz="1600" b="1" i="1" smtClean="0">
                            <a:latin typeface="Cambria Math" panose="02040503050406030204" pitchFamily="18" charset="0"/>
                            <a:ea typeface="黑体" pitchFamily="49" charset="-122"/>
                          </a:rPr>
                          <m:t>𝒊</m:t>
                        </m:r>
                        <m:r>
                          <a:rPr lang="en-US" altLang="zh-CN" sz="1600" b="1" i="1" smtClean="0">
                            <a:latin typeface="Cambria Math" panose="02040503050406030204" pitchFamily="18" charset="0"/>
                            <a:ea typeface="黑体" pitchFamily="49" charset="-122"/>
                          </a:rPr>
                          <m:t>=</m:t>
                        </m:r>
                        <m:r>
                          <a:rPr lang="en-US" altLang="zh-CN" sz="1600" b="1" i="1" smtClean="0">
                            <a:latin typeface="Cambria Math" panose="02040503050406030204" pitchFamily="18" charset="0"/>
                            <a:ea typeface="黑体" pitchFamily="49" charset="-122"/>
                          </a:rPr>
                          <m:t>𝟏</m:t>
                        </m:r>
                      </m:sub>
                      <m:sup>
                        <m:r>
                          <a:rPr lang="en-US" altLang="zh-CN" sz="1600" b="1" i="1" smtClean="0">
                            <a:latin typeface="Cambria Math" panose="02040503050406030204" pitchFamily="18" charset="0"/>
                            <a:ea typeface="黑体" pitchFamily="49" charset="-122"/>
                          </a:rPr>
                          <m:t>𝒌</m:t>
                        </m:r>
                      </m:sup>
                      <m:e>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panose="02040503050406030204" pitchFamily="18" charset="0"/>
                                <a:ea typeface="黑体" pitchFamily="49" charset="-122"/>
                              </a:rPr>
                              <m:t>𝑮</m:t>
                            </m:r>
                          </m:e>
                          <m:sub>
                            <m:r>
                              <a:rPr lang="en-US" altLang="zh-CN" sz="1600" b="1" i="1" smtClean="0">
                                <a:latin typeface="Cambria Math" panose="02040503050406030204" pitchFamily="18" charset="0"/>
                                <a:ea typeface="黑体" pitchFamily="49" charset="-122"/>
                              </a:rPr>
                              <m:t>𝒊</m:t>
                            </m:r>
                          </m:sub>
                        </m:sSub>
                      </m:e>
                    </m:nary>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8BDBA699-28D2-49BF-BA93-EC307DCCFC66}"/>
                  </a:ext>
                </a:extLst>
              </p:cNvPr>
              <p:cNvSpPr txBox="1">
                <a:spLocks noRot="1" noChangeAspect="1" noMove="1" noResize="1" noEditPoints="1" noAdjustHandles="1" noChangeArrowheads="1" noChangeShapeType="1" noTextEdit="1"/>
              </p:cNvSpPr>
              <p:nvPr/>
            </p:nvSpPr>
            <p:spPr>
              <a:xfrm>
                <a:off x="2399395" y="1602161"/>
                <a:ext cx="7600681" cy="1186672"/>
              </a:xfrm>
              <a:prstGeom prst="rect">
                <a:avLst/>
              </a:prstGeom>
              <a:blipFill>
                <a:blip r:embed="rId12"/>
                <a:stretch>
                  <a:fillRect l="-401" t="-510" b="-43367"/>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B19409EF-32C6-45C8-B6C5-AC23C07D1946}"/>
                  </a:ext>
                </a:extLst>
              </p:cNvPr>
              <p:cNvSpPr/>
              <p:nvPr/>
            </p:nvSpPr>
            <p:spPr>
              <a:xfrm>
                <a:off x="1205420" y="3006390"/>
                <a:ext cx="5866552" cy="2276970"/>
              </a:xfrm>
              <a:prstGeom prst="rect">
                <a:avLst/>
              </a:prstGeom>
            </p:spPr>
            <p:txBody>
              <a:bodyPr wrap="square">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假设按照当前策略可样得到以下两条轨迹</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en-US" altLang="zh-CN" sz="1600" b="1" i="1" smtClean="0">
                              <a:latin typeface="Cambria Math" panose="02040503050406030204" pitchFamily="18" charset="0"/>
                              <a:ea typeface="黑体" panose="02010609060101010101" pitchFamily="49" charset="-122"/>
                            </a:rPr>
                          </m:ctrlPr>
                        </m:dPr>
                        <m:e>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𝟒</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𝟕</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𝟖</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𝟗</m:t>
                              </m:r>
                            </m:sub>
                          </m:sSub>
                        </m:e>
                      </m:d>
                    </m:oMath>
                    <m:oMath xmlns:m="http://schemas.openxmlformats.org/officeDocument/2006/math">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𝟐</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𝟑</m:t>
                          </m:r>
                        </m:sub>
                      </m:sSub>
                      <m:r>
                        <a:rPr lang="en-US" altLang="zh-CN" sz="1600" b="1" i="1" smtClean="0">
                          <a:latin typeface="Cambria Math" panose="02040503050406030204" pitchFamily="18" charset="0"/>
                          <a:ea typeface="黑体" panose="02010609060101010101" pitchFamily="49" charset="-122"/>
                        </a:rPr>
                        <m:t>, </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𝒅</m:t>
                          </m:r>
                        </m:sub>
                      </m:sSub>
                      <m:r>
                        <a:rPr lang="en-US" altLang="zh-CN" sz="1600" b="1" i="1" smtClean="0">
                          <a:latin typeface="Cambria Math" panose="02040503050406030204" pitchFamily="18" charset="0"/>
                          <a:ea typeface="黑体" panose="02010609060101010101" pitchFamily="49" charset="-122"/>
                        </a:rPr>
                        <m:t>)</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对应的反馈值分别为</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𝜸</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panose="02040503050406030204" pitchFamily="18" charset="0"/>
                              <a:ea typeface="黑体" panose="02010609060101010101" pitchFamily="49" charset="-122"/>
                            </a:rPr>
                            <m:t>𝜸</m:t>
                          </m:r>
                        </m:e>
                        <m:sup>
                          <m:r>
                            <a:rPr lang="en-US" altLang="zh-CN" sz="1600" b="1" i="1" smtClean="0">
                              <a:latin typeface="Cambria Math" panose="02040503050406030204" pitchFamily="18" charset="0"/>
                              <a:ea typeface="黑体" panose="02010609060101010101" pitchFamily="49" charset="-122"/>
                            </a:rPr>
                            <m:t>𝟑</m:t>
                          </m:r>
                        </m:sup>
                      </m:sSup>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𝟏</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𝟗𝟕𝟎</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𝜸</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panose="02040503050406030204" pitchFamily="18" charset="0"/>
                              <a:ea typeface="黑体" panose="02010609060101010101" pitchFamily="49" charset="-122"/>
                            </a:rPr>
                            <m:t>𝜸</m:t>
                          </m:r>
                        </m:e>
                        <m:sup>
                          <m:r>
                            <a:rPr lang="en-US" altLang="zh-CN" sz="1600" b="1" i="1" smtClean="0">
                              <a:latin typeface="Cambria Math" panose="02040503050406030204" pitchFamily="18" charset="0"/>
                              <a:ea typeface="黑体" panose="02010609060101010101" pitchFamily="49" charset="-122"/>
                            </a:rPr>
                            <m:t>𝟐</m:t>
                          </m:r>
                        </m:sup>
                      </m:sSup>
                      <m:r>
                        <a:rPr lang="en-US" altLang="zh-CN" sz="1600" b="1" i="1" smtClean="0">
                          <a:latin typeface="Cambria Math" panose="02040503050406030204" pitchFamily="18" charset="0"/>
                          <a:ea typeface="黑体" panose="02010609060101010101" pitchFamily="49" charset="-122"/>
                        </a:rPr>
                        <m:t>×</m:t>
                      </m:r>
                      <m:d>
                        <m:dPr>
                          <m:ctrlPr>
                            <a:rPr lang="en-US" altLang="zh-CN" sz="1600" b="1" i="1" smtClean="0">
                              <a:latin typeface="Cambria Math" panose="02040503050406030204" pitchFamily="18" charset="0"/>
                              <a:ea typeface="黑体" panose="02010609060101010101" pitchFamily="49" charset="-122"/>
                            </a:rPr>
                          </m:ctrlPr>
                        </m:dPr>
                        <m:e>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𝟏</m:t>
                          </m:r>
                        </m:e>
                      </m:d>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𝟗𝟖𝟎</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因此估计</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𝑽</m:t>
                      </m:r>
                      <m:d>
                        <m:dPr>
                          <m:ctrlPr>
                            <a:rPr lang="en-US" altLang="zh-CN" sz="1600" b="1" i="1" smtClean="0">
                              <a:latin typeface="Cambria Math" panose="02040503050406030204" pitchFamily="18" charset="0"/>
                              <a:ea typeface="黑体" panose="02010609060101010101" pitchFamily="49" charset="-122"/>
                            </a:rPr>
                          </m:ctrlPr>
                        </m:dPr>
                        <m:e>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e>
                      </m:d>
                      <m:r>
                        <a:rPr lang="en-US" altLang="zh-CN" sz="1600" b="1" i="1" smtClean="0">
                          <a:latin typeface="Cambria Math" panose="02040503050406030204" pitchFamily="18" charset="0"/>
                          <a:ea typeface="黑体" panose="02010609060101010101" pitchFamily="49" charset="-122"/>
                        </a:rPr>
                        <m:t>=</m:t>
                      </m:r>
                      <m:f>
                        <m:fPr>
                          <m:ctrlPr>
                            <a:rPr lang="en-US" altLang="zh-CN" sz="1600" b="1" i="1" smtClean="0">
                              <a:latin typeface="Cambria Math" panose="02040503050406030204" pitchFamily="18" charset="0"/>
                              <a:ea typeface="黑体" panose="02010609060101010101" pitchFamily="49" charset="-122"/>
                            </a:rPr>
                          </m:ctrlPr>
                        </m:fPr>
                        <m:num>
                          <m:r>
                            <a:rPr lang="en-US" altLang="zh-CN" sz="1600" b="1" i="1" smtClean="0">
                              <a:latin typeface="Cambria Math" panose="02040503050406030204" pitchFamily="18" charset="0"/>
                              <a:ea typeface="黑体" panose="02010609060101010101" pitchFamily="49" charset="-122"/>
                            </a:rPr>
                            <m:t>𝟏</m:t>
                          </m:r>
                        </m:num>
                        <m:den>
                          <m:r>
                            <a:rPr lang="en-US" altLang="zh-CN" sz="1600" b="1" i="1" smtClean="0">
                              <a:latin typeface="Cambria Math" panose="02040503050406030204" pitchFamily="18" charset="0"/>
                              <a:ea typeface="黑体" panose="02010609060101010101" pitchFamily="49" charset="-122"/>
                            </a:rPr>
                            <m:t>𝟐</m:t>
                          </m:r>
                        </m:den>
                      </m:f>
                      <m:d>
                        <m:dPr>
                          <m:ctrlPr>
                            <a:rPr lang="en-US" altLang="zh-CN" sz="1600" b="1" i="1" smtClean="0">
                              <a:latin typeface="Cambria Math" panose="02040503050406030204" pitchFamily="18" charset="0"/>
                              <a:ea typeface="黑体" panose="02010609060101010101" pitchFamily="49" charset="-122"/>
                            </a:rPr>
                          </m:ctrlPr>
                        </m:dPr>
                        <m:e>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𝟗𝟕𝟎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𝟗𝟖𝟎</m:t>
                          </m:r>
                        </m:e>
                      </m:d>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𝟎𝟎𝟓</m:t>
                      </m:r>
                    </m:oMath>
                  </m:oMathPara>
                </a14:m>
                <a:br>
                  <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rPr>
                </a:b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5" name="矩形 44">
                <a:extLst>
                  <a:ext uri="{FF2B5EF4-FFF2-40B4-BE49-F238E27FC236}">
                    <a16:creationId xmlns:a16="http://schemas.microsoft.com/office/drawing/2014/main" id="{B19409EF-32C6-45C8-B6C5-AC23C07D1946}"/>
                  </a:ext>
                </a:extLst>
              </p:cNvPr>
              <p:cNvSpPr>
                <a:spLocks noRot="1" noChangeAspect="1" noMove="1" noResize="1" noEditPoints="1" noAdjustHandles="1" noChangeArrowheads="1" noChangeShapeType="1" noTextEdit="1"/>
              </p:cNvSpPr>
              <p:nvPr/>
            </p:nvSpPr>
            <p:spPr>
              <a:xfrm>
                <a:off x="1205420" y="3006390"/>
                <a:ext cx="5866552" cy="2276970"/>
              </a:xfrm>
              <a:prstGeom prst="rect">
                <a:avLst/>
              </a:prstGeom>
              <a:blipFill>
                <a:blip r:embed="rId13"/>
                <a:stretch>
                  <a:fillRect l="-624" t="-535"/>
                </a:stretch>
              </a:blipFill>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7A99EBDE-C195-46C5-8526-C8C4288D2180}"/>
              </a:ext>
            </a:extLst>
          </p:cNvPr>
          <p:cNvCxnSpPr>
            <a:cxnSpLocks/>
          </p:cNvCxnSpPr>
          <p:nvPr/>
        </p:nvCxnSpPr>
        <p:spPr>
          <a:xfrm flipV="1">
            <a:off x="8367388" y="3344379"/>
            <a:ext cx="0" cy="13729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59707699-2CE7-4E02-AA47-82379B86E7C5}"/>
              </a:ext>
            </a:extLst>
          </p:cNvPr>
          <p:cNvCxnSpPr>
            <a:cxnSpLocks/>
          </p:cNvCxnSpPr>
          <p:nvPr/>
        </p:nvCxnSpPr>
        <p:spPr>
          <a:xfrm>
            <a:off x="8367388" y="3383424"/>
            <a:ext cx="9986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5EB18A3E-6BA0-4686-AF9B-8CFF67A5486A}"/>
              </a:ext>
            </a:extLst>
          </p:cNvPr>
          <p:cNvCxnSpPr>
            <a:cxnSpLocks/>
          </p:cNvCxnSpPr>
          <p:nvPr/>
        </p:nvCxnSpPr>
        <p:spPr>
          <a:xfrm>
            <a:off x="8369499" y="4717377"/>
            <a:ext cx="15052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2EBED09-CE80-496E-B709-EE107A11EA6A}"/>
              </a:ext>
            </a:extLst>
          </p:cNvPr>
          <p:cNvSpPr txBox="1"/>
          <p:nvPr/>
        </p:nvSpPr>
        <p:spPr>
          <a:xfrm>
            <a:off x="6324923" y="3643046"/>
            <a:ext cx="1562770" cy="1077218"/>
          </a:xfrm>
          <a:prstGeom prst="rect">
            <a:avLst/>
          </a:prstGeom>
          <a:noFill/>
          <a:ln>
            <a:solidFill>
              <a:schemeClr val="accent1"/>
            </a:solidFill>
          </a:ln>
        </p:spPr>
        <p:txBody>
          <a:bodyPr wrap="square" rtlCol="0">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如果是确定的策略，每个起点只会产生一种轨迹</a:t>
            </a:r>
          </a:p>
        </p:txBody>
      </p: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20A18756-6CDF-4E6A-9A90-0CAA870F4D7A}"/>
                  </a:ext>
                </a:extLst>
              </p:cNvPr>
              <p:cNvSpPr/>
              <p:nvPr/>
            </p:nvSpPr>
            <p:spPr>
              <a:xfrm>
                <a:off x="505375" y="5279162"/>
                <a:ext cx="11006688" cy="1569660"/>
              </a:xfrm>
              <a:prstGeom prst="rect">
                <a:avLst/>
              </a:prstGeom>
            </p:spPr>
            <p:txBody>
              <a:bodyPr wrap="square">
                <a:spAutoFit/>
              </a:bodyPr>
              <a:lstStyle/>
              <a:p>
                <a:pPr algn="just"/>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根据数理统计的知识，期望可以通过样本均值来估计的，这正是蒙特卡洛方法（</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Monte-Carlo method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）的核心思想</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。即</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大数定理指出：对于独立同分布（</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independent and identically distributed, </a:t>
                </a:r>
                <a:r>
                  <a:rPr lang="en-US" altLang="zh-CN" sz="1600" b="1" dirty="0" err="1">
                    <a:latin typeface="Times New Roman" panose="02020603050405020304" pitchFamily="18" charset="0"/>
                    <a:ea typeface="华文楷体" panose="02010600040101010101" pitchFamily="2" charset="-122"/>
                    <a:cs typeface="Times New Roman" panose="02020603050405020304" pitchFamily="18" charset="0"/>
                  </a:rPr>
                  <a:t>i.i.d</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的样本数据，当样本足够大的时候，样本平均值向期望值收敛。按照这样的思路可使用蒙特卡洛方法来进行策略评估：给定状态</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，从该状态出发不断采样后续状态，得到不同的采样序列。通过这些采样序列来分别计算状态</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的回报值，对这些回报值取均值，作为对状态</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价值函数的估计，</a:t>
                </a:r>
                <a:r>
                  <a:rPr lang="zh-CN"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从而避免对状态转移概率的依赖</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p>
              <a:p>
                <a:pPr algn="just"/>
                <a:endParaRPr lang="zh-CN" altLang="en-US"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0" name="矩形 49">
                <a:extLst>
                  <a:ext uri="{FF2B5EF4-FFF2-40B4-BE49-F238E27FC236}">
                    <a16:creationId xmlns:a16="http://schemas.microsoft.com/office/drawing/2014/main" id="{20A18756-6CDF-4E6A-9A90-0CAA870F4D7A}"/>
                  </a:ext>
                </a:extLst>
              </p:cNvPr>
              <p:cNvSpPr>
                <a:spLocks noRot="1" noChangeAspect="1" noMove="1" noResize="1" noEditPoints="1" noAdjustHandles="1" noChangeArrowheads="1" noChangeShapeType="1" noTextEdit="1"/>
              </p:cNvSpPr>
              <p:nvPr/>
            </p:nvSpPr>
            <p:spPr>
              <a:xfrm>
                <a:off x="505375" y="5279162"/>
                <a:ext cx="11006688" cy="1569660"/>
              </a:xfrm>
              <a:prstGeom prst="rect">
                <a:avLst/>
              </a:prstGeom>
              <a:blipFill>
                <a:blip r:embed="rId14"/>
                <a:stretch>
                  <a:fillRect l="-332" t="-1556" r="-2161"/>
                </a:stretch>
              </a:blipFill>
            </p:spPr>
            <p:txBody>
              <a:bodyPr/>
              <a:lstStyle/>
              <a:p>
                <a:r>
                  <a:rPr lang="zh-CN" altLang="en-US">
                    <a:noFill/>
                  </a:rPr>
                  <a:t> </a:t>
                </a:r>
              </a:p>
            </p:txBody>
          </p:sp>
        </mc:Fallback>
      </mc:AlternateContent>
      <p:sp>
        <p:nvSpPr>
          <p:cNvPr id="51" name="矩形 50">
            <a:extLst>
              <a:ext uri="{FF2B5EF4-FFF2-40B4-BE49-F238E27FC236}">
                <a16:creationId xmlns:a16="http://schemas.microsoft.com/office/drawing/2014/main" id="{FCFEEC52-FC4A-4989-A36F-C6A81D1E02D6}"/>
              </a:ext>
            </a:extLst>
          </p:cNvPr>
          <p:cNvSpPr/>
          <p:nvPr/>
        </p:nvSpPr>
        <p:spPr>
          <a:xfrm>
            <a:off x="547149" y="1723382"/>
            <a:ext cx="1819421" cy="787523"/>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基于蒙特卡洛采样的价值函数更新</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1223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27129" y="3867301"/>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116817" y="1099999"/>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383999" y="1722531"/>
            <a:ext cx="5034364" cy="527709"/>
          </a:xfrm>
          <a:prstGeom prst="rect">
            <a:avLst/>
          </a:prstGeom>
        </p:spPr>
        <p:txBody>
          <a:bodyPr wrap="square">
            <a:spAutoFit/>
          </a:bodyPr>
          <a:lstStyle/>
          <a:p>
            <a:pPr indent="575945" algn="just">
              <a:lnSpc>
                <a:spcPct val="130000"/>
              </a:lnSpc>
              <a:spcBef>
                <a:spcPts val="600"/>
              </a:spcBef>
            </a:pPr>
            <a:r>
              <a:rPr lang="zh-CN" altLang="zh-CN" sz="2400" b="1" dirty="0">
                <a:solidFill>
                  <a:schemeClr val="bg1"/>
                </a:solidFill>
              </a:rPr>
              <a:t>谋定而后动，知止而有得</a:t>
            </a:r>
            <a:endParaRPr lang="en-US" altLang="zh-CN" sz="2400" b="1" dirty="0">
              <a:solidFill>
                <a:schemeClr val="bg1"/>
              </a:solidFill>
            </a:endParaRPr>
          </a:p>
        </p:txBody>
      </p:sp>
      <p:sp>
        <p:nvSpPr>
          <p:cNvPr id="6" name="矩形 5"/>
          <p:cNvSpPr/>
          <p:nvPr/>
        </p:nvSpPr>
        <p:spPr>
          <a:xfrm>
            <a:off x="1504507" y="3940814"/>
            <a:ext cx="9360364" cy="1815882"/>
          </a:xfrm>
          <a:prstGeom prst="rect">
            <a:avLst/>
          </a:prstGeom>
        </p:spPr>
        <p:txBody>
          <a:bodyPr wrap="squar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强化学习是智能体（</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不断与其所处环境交互的过程中进行学习的一种方法。在这种方法中，智能体通过“尝试与试错”和“探索与利用”等机制在所处状态采取行动，不断与环境交互，直至进入终止状态，根据在终止状态所获得的奖惩来改进行动策略，序贯完成决策任务。</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在强化学习中，学习信号以奖励形式出现，智能体在与环境交互中取得最大化收益，这种学习方式既不是从已有数据出发，也不是依赖于已有知识的学习方式，犹如“</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tabula rasa</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（拉丁语）”所蕴含的“一张白纸绘蓝图”之义，从“授之以鱼”迈向“授之以渔”。</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时序差分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565074E-F259-4DC8-9A4B-49B87ECCE0A6}"/>
                  </a:ext>
                </a:extLst>
              </p:cNvPr>
              <p:cNvSpPr txBox="1"/>
              <p:nvPr/>
            </p:nvSpPr>
            <p:spPr>
              <a:xfrm>
                <a:off x="2073320" y="2054444"/>
                <a:ext cx="6790005" cy="2862322"/>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7565074E-F259-4DC8-9A4B-49B87ECCE0A6}"/>
                  </a:ext>
                </a:extLst>
              </p:cNvPr>
              <p:cNvSpPr txBox="1">
                <a:spLocks noRot="1" noChangeAspect="1" noMove="1" noResize="1" noEditPoints="1" noAdjustHandles="1" noChangeArrowheads="1" noChangeShapeType="1" noTextEdit="1"/>
              </p:cNvSpPr>
              <p:nvPr/>
            </p:nvSpPr>
            <p:spPr>
              <a:xfrm>
                <a:off x="2073320" y="2054444"/>
                <a:ext cx="6790005" cy="2862322"/>
              </a:xfrm>
              <a:prstGeom prst="rect">
                <a:avLst/>
              </a:prstGeom>
              <a:blipFill>
                <a:blip r:embed="rId3"/>
                <a:stretch>
                  <a:fillRect l="-627" t="-636" b="-2331"/>
                </a:stretch>
              </a:blipFill>
              <a:ln>
                <a:solidFill>
                  <a:schemeClr val="tx1"/>
                </a:solidFill>
              </a:ln>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633EEE38-1E34-4332-A676-297E02CB22A8}"/>
              </a:ext>
            </a:extLst>
          </p:cNvPr>
          <p:cNvSpPr/>
          <p:nvPr/>
        </p:nvSpPr>
        <p:spPr>
          <a:xfrm>
            <a:off x="2007671" y="1410728"/>
            <a:ext cx="7070742" cy="495585"/>
          </a:xfrm>
          <a:prstGeom prst="rect">
            <a:avLst/>
          </a:prstGeom>
        </p:spPr>
        <p:txBody>
          <a:bodyPr wrap="square">
            <a:spAutoFit/>
          </a:bodyPr>
          <a:lstStyle/>
          <a:p>
            <a:pPr>
              <a:lnSpc>
                <a:spcPct val="15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矩形 26">
            <a:extLst>
              <a:ext uri="{FF2B5EF4-FFF2-40B4-BE49-F238E27FC236}">
                <a16:creationId xmlns:a16="http://schemas.microsoft.com/office/drawing/2014/main" id="{421952CB-0F6E-4FEE-A210-5C287A5E18A4}"/>
              </a:ext>
            </a:extLst>
          </p:cNvPr>
          <p:cNvSpPr/>
          <p:nvPr/>
        </p:nvSpPr>
        <p:spPr>
          <a:xfrm>
            <a:off x="717452" y="5132546"/>
            <a:ext cx="10907150" cy="1163075"/>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时序差分法可以看作蒙特卡罗方法和动态规划方法的有机结合。时序差分算法与蒙特卡洛方法相似之处在于，时序差分方法</a:t>
            </a:r>
            <a:r>
              <a:rPr lang="zh-CN"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从实际经验中获取信息，无需提前获知环境模型的全部信息</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。时序差分算法与动态规划方法的相似之处在于，时序差分方法能够利用前序已知信息来进行在线实时学习，无需等到整个片段结束（终止状态抵达）再进行价值函数的更新。</a:t>
            </a:r>
          </a:p>
        </p:txBody>
      </p:sp>
    </p:spTree>
    <p:extLst>
      <p:ext uri="{BB962C8B-B14F-4D97-AF65-F5344CB8AC3E}">
        <p14:creationId xmlns:p14="http://schemas.microsoft.com/office/powerpoint/2010/main" val="1768556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时序差分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2" name="图片 1">
            <a:extLst>
              <a:ext uri="{FF2B5EF4-FFF2-40B4-BE49-F238E27FC236}">
                <a16:creationId xmlns:a16="http://schemas.microsoft.com/office/drawing/2014/main" id="{45F90B63-4C71-4AC0-9FF4-7C0ACE2EDC97}"/>
              </a:ext>
            </a:extLst>
          </p:cNvPr>
          <p:cNvPicPr>
            <a:picLocks noChangeAspect="1"/>
          </p:cNvPicPr>
          <p:nvPr/>
        </p:nvPicPr>
        <p:blipFill>
          <a:blip r:embed="rId3"/>
          <a:stretch>
            <a:fillRect/>
          </a:stretch>
        </p:blipFill>
        <p:spPr>
          <a:xfrm>
            <a:off x="461110" y="1792024"/>
            <a:ext cx="4657964" cy="2486153"/>
          </a:xfrm>
          <a:prstGeom prst="rect">
            <a:avLst/>
          </a:prstGeom>
        </p:spPr>
      </p:pic>
      <p:grpSp>
        <p:nvGrpSpPr>
          <p:cNvPr id="11" name="组合 10">
            <a:extLst>
              <a:ext uri="{FF2B5EF4-FFF2-40B4-BE49-F238E27FC236}">
                <a16:creationId xmlns:a16="http://schemas.microsoft.com/office/drawing/2014/main" id="{10113E20-2C87-49B7-B1B7-B1C9B70888B3}"/>
              </a:ext>
            </a:extLst>
          </p:cNvPr>
          <p:cNvGrpSpPr/>
          <p:nvPr/>
        </p:nvGrpSpPr>
        <p:grpSpPr>
          <a:xfrm>
            <a:off x="5010906" y="2485463"/>
            <a:ext cx="7507706" cy="1241388"/>
            <a:chOff x="1825196" y="4357021"/>
            <a:chExt cx="10010274" cy="1241388"/>
          </a:xfrm>
        </p:grpSpPr>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53110B1-D6D9-4512-A347-F6B9954C2C01}"/>
                    </a:ext>
                  </a:extLst>
                </p:cNvPr>
                <p:cNvSpPr/>
                <p:nvPr/>
              </p:nvSpPr>
              <p:spPr>
                <a:xfrm>
                  <a:off x="1825196" y="4357021"/>
                  <a:ext cx="10010274" cy="465961"/>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B53110B1-D6D9-4512-A347-F6B9954C2C01}"/>
                    </a:ext>
                  </a:extLst>
                </p:cNvPr>
                <p:cNvSpPr>
                  <a:spLocks noRot="1" noChangeAspect="1" noMove="1" noResize="1" noEditPoints="1" noAdjustHandles="1" noChangeArrowheads="1" noChangeShapeType="1" noTextEdit="1"/>
                </p:cNvSpPr>
                <p:nvPr/>
              </p:nvSpPr>
              <p:spPr>
                <a:xfrm>
                  <a:off x="1825196" y="4357021"/>
                  <a:ext cx="10010274" cy="465961"/>
                </a:xfrm>
                <a:prstGeom prst="rect">
                  <a:avLst/>
                </a:prstGeom>
                <a:blipFill>
                  <a:blip r:embed="rId4"/>
                  <a:stretch>
                    <a:fillRect l="-731" b="-2236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5C2C3C28-983C-4071-BF8E-E35D956D98BB}"/>
                </a:ext>
              </a:extLst>
            </p:cNvPr>
            <p:cNvCxnSpPr>
              <a:cxnSpLocks/>
            </p:cNvCxnSpPr>
            <p:nvPr/>
          </p:nvCxnSpPr>
          <p:spPr>
            <a:xfrm>
              <a:off x="6343444" y="4928809"/>
              <a:ext cx="88000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3ED5BC-E6FC-4B98-8AFF-ADD1A2A53985}"/>
                </a:ext>
              </a:extLst>
            </p:cNvPr>
            <p:cNvCxnSpPr>
              <a:cxnSpLocks/>
            </p:cNvCxnSpPr>
            <p:nvPr/>
          </p:nvCxnSpPr>
          <p:spPr>
            <a:xfrm>
              <a:off x="7794730" y="4951455"/>
              <a:ext cx="253611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2F41B4A-8819-41C0-A2E0-8201E75412A7}"/>
                </a:ext>
              </a:extLst>
            </p:cNvPr>
            <p:cNvSpPr/>
            <p:nvPr/>
          </p:nvSpPr>
          <p:spPr>
            <a:xfrm>
              <a:off x="5926366" y="5075189"/>
              <a:ext cx="1625816" cy="523220"/>
            </a:xfrm>
            <a:prstGeom prst="rect">
              <a:avLst/>
            </a:prstGeom>
          </p:spPr>
          <p:txBody>
            <a:bodyPr wrap="square">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过去的</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zh-CN" altLang="en-US" sz="1400" b="1" dirty="0">
                  <a:solidFill>
                    <a:srgbClr val="0070C0"/>
                  </a:solidFill>
                  <a:latin typeface="微软雅黑" panose="020B0503020204020204" pitchFamily="34" charset="-122"/>
                  <a:ea typeface="微软雅黑" panose="020B0503020204020204" pitchFamily="34" charset="-122"/>
                </a:rPr>
                <a:t>价值函数值</a:t>
              </a:r>
            </a:p>
          </p:txBody>
        </p:sp>
        <p:sp>
          <p:nvSpPr>
            <p:cNvPr id="16" name="矩形 15">
              <a:extLst>
                <a:ext uri="{FF2B5EF4-FFF2-40B4-BE49-F238E27FC236}">
                  <a16:creationId xmlns:a16="http://schemas.microsoft.com/office/drawing/2014/main" id="{E5334884-3C68-4A85-BD42-05694F5BC32C}"/>
                </a:ext>
              </a:extLst>
            </p:cNvPr>
            <p:cNvSpPr/>
            <p:nvPr/>
          </p:nvSpPr>
          <p:spPr>
            <a:xfrm>
              <a:off x="7706854" y="5075189"/>
              <a:ext cx="1949205" cy="523220"/>
            </a:xfrm>
            <a:prstGeom prst="rect">
              <a:avLst/>
            </a:prstGeom>
          </p:spPr>
          <p:txBody>
            <a:bodyPr wrap="square">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学习得到的</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zh-CN" altLang="en-US" sz="1400" b="1" dirty="0">
                  <a:solidFill>
                    <a:srgbClr val="0070C0"/>
                  </a:solidFill>
                  <a:latin typeface="微软雅黑" panose="020B0503020204020204" pitchFamily="34" charset="-122"/>
                  <a:ea typeface="微软雅黑" panose="020B0503020204020204" pitchFamily="34" charset="-122"/>
                </a:rPr>
                <a:t>价值函数值</a:t>
              </a: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8D47807-E923-4ACA-8D13-5174ADE01EB0}"/>
                  </a:ext>
                </a:extLst>
              </p:cNvPr>
              <p:cNvSpPr/>
              <p:nvPr/>
            </p:nvSpPr>
            <p:spPr>
              <a:xfrm>
                <a:off x="215705" y="4436805"/>
                <a:ext cx="11831527" cy="2331664"/>
              </a:xfrm>
              <a:prstGeom prst="rect">
                <a:avLst/>
              </a:prstGeom>
            </p:spPr>
            <p:txBody>
              <a:bodyPr wrap="square">
                <a:spAutoFit/>
              </a:bodyPr>
              <a:lstStyle/>
              <a:p>
                <a:pPr marL="285750" indent="-285750">
                  <a:buFont typeface="Wingdings" panose="05000000000000000000" pitchFamily="2" charset="2"/>
                  <a:buChar char="l"/>
                </a:pPr>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动态规划法根据贝尔曼方程迭代更新价值函数，</a:t>
                </a:r>
                <a:r>
                  <a:rPr lang="zh-CN"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要求算法事先知道状态之间的转移概率</a:t>
                </a:r>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，这往往是不现实的。为了解决这个问题，时序差分法借鉴蒙特卡洛法思想，通过采样</a:t>
                </a:r>
                <a14:m>
                  <m:oMath xmlns:m="http://schemas.openxmlformats.org/officeDocument/2006/math">
                    <m:r>
                      <a:rPr lang="en-US" altLang="zh-CN" sz="1400">
                        <a:latin typeface="Cambria Math" panose="02040503050406030204" pitchFamily="18" charset="0"/>
                        <a:ea typeface="黑体" panose="02010609060101010101" pitchFamily="49" charset="-122"/>
                        <a:cs typeface="Times New Roman" panose="02020603050405020304" pitchFamily="18" charset="0"/>
                      </a:rPr>
                      <m:t>𝑎</m:t>
                    </m:r>
                  </m:oMath>
                </a14:m>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sSup>
                      <m:sSup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a:latin typeface="Cambria Math" panose="02040503050406030204" pitchFamily="18" charset="0"/>
                            <a:ea typeface="黑体" panose="02010609060101010101" pitchFamily="49" charset="-122"/>
                            <a:cs typeface="Times New Roman" panose="02020603050405020304" pitchFamily="18" charset="0"/>
                          </a:rPr>
                          <m:t>𝑠</m:t>
                        </m:r>
                      </m:e>
                      <m:sup>
                        <m:r>
                          <a:rPr lang="en-US" altLang="zh-CN" sz="1400">
                            <a:latin typeface="Cambria Math" panose="02040503050406030204" pitchFamily="18" charset="0"/>
                            <a:ea typeface="黑体" panose="02010609060101010101" pitchFamily="49" charset="-122"/>
                            <a:cs typeface="Times New Roman" panose="02020603050405020304" pitchFamily="18" charset="0"/>
                          </a:rPr>
                          <m:t>′</m:t>
                        </m:r>
                      </m:sup>
                    </m:sSup>
                  </m:oMath>
                </a14:m>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来估计</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计算</a:t>
                </a:r>
                <a14:m>
                  <m:oMath xmlns:m="http://schemas.openxmlformats.org/officeDocument/2006/math">
                    <m:sSub>
                      <m:sSub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𝑉</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𝜋</m:t>
                        </m:r>
                      </m:sub>
                    </m:sSub>
                    <m:r>
                      <a:rPr lang="en-US" altLang="zh-CN" sz="1400">
                        <a:latin typeface="Cambria Math" panose="02040503050406030204" pitchFamily="18" charset="0"/>
                        <a:ea typeface="黑体" panose="02010609060101010101" pitchFamily="49" charset="-122"/>
                        <a:cs typeface="Times New Roman" panose="02020603050405020304" pitchFamily="18" charset="0"/>
                      </a:rPr>
                      <m:t>(</m:t>
                    </m:r>
                    <m:r>
                      <a:rPr lang="en-US" altLang="zh-CN" sz="1400">
                        <a:latin typeface="Cambria Math" panose="02040503050406030204" pitchFamily="18" charset="0"/>
                        <a:ea typeface="黑体" panose="02010609060101010101" pitchFamily="49" charset="-122"/>
                        <a:cs typeface="Times New Roman" panose="02020603050405020304" pitchFamily="18" charset="0"/>
                      </a:rPr>
                      <m:t>𝑠</m:t>
                    </m:r>
                    <m:r>
                      <a:rPr lang="en-US" altLang="zh-CN" sz="1400">
                        <a:latin typeface="Cambria Math" panose="02040503050406030204" pitchFamily="18" charset="0"/>
                        <a:ea typeface="黑体" panose="02010609060101010101" pitchFamily="49" charset="-122"/>
                        <a:cs typeface="Times New Roman" panose="02020603050405020304" pitchFamily="18" charset="0"/>
                      </a:rPr>
                      <m:t>)</m:t>
                    </m:r>
                  </m:oMath>
                </a14:m>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由于通过采样进行计算，所得结果可能不准确，因此时序差分法并没有将这个估计值照单全收，而是以</a:t>
                </a:r>
                <a14:m>
                  <m:oMath xmlns:m="http://schemas.openxmlformats.org/officeDocument/2006/math">
                    <m:r>
                      <a:rPr lang="en-US" altLang="zh-CN" sz="1400">
                        <a:latin typeface="Cambria Math" panose="02040503050406030204" pitchFamily="18" charset="0"/>
                        <a:ea typeface="黑体" panose="02010609060101010101" pitchFamily="49" charset="-122"/>
                        <a:cs typeface="Times New Roman" panose="02020603050405020304" pitchFamily="18" charset="0"/>
                      </a:rPr>
                      <m:t>𝛼</m:t>
                    </m:r>
                  </m:oMath>
                </a14:m>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作为权重来接受新的估计值，即把价值函数更新为</a:t>
                </a:r>
                <a14:m>
                  <m:oMath xmlns:m="http://schemas.openxmlformats.org/officeDocument/2006/math">
                    <m:d>
                      <m:d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a:latin typeface="Cambria Math" panose="02040503050406030204" pitchFamily="18" charset="0"/>
                            <a:ea typeface="黑体" panose="02010609060101010101" pitchFamily="49" charset="-122"/>
                            <a:cs typeface="Times New Roman" panose="02020603050405020304" pitchFamily="18" charset="0"/>
                          </a:rPr>
                          <m:t>1−</m:t>
                        </m:r>
                        <m:r>
                          <a:rPr lang="en-US" altLang="zh-CN" sz="1400">
                            <a:latin typeface="Cambria Math" panose="02040503050406030204" pitchFamily="18" charset="0"/>
                            <a:ea typeface="黑体" panose="02010609060101010101" pitchFamily="49" charset="-122"/>
                            <a:cs typeface="Times New Roman" panose="02020603050405020304" pitchFamily="18" charset="0"/>
                          </a:rPr>
                          <m:t>𝛼</m:t>
                        </m:r>
                      </m:e>
                    </m:d>
                    <m:sSub>
                      <m:sSub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𝑉</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𝜋</m:t>
                        </m:r>
                      </m:sub>
                    </m:sSub>
                    <m:d>
                      <m:d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a:latin typeface="Cambria Math" panose="02040503050406030204" pitchFamily="18" charset="0"/>
                            <a:ea typeface="黑体" panose="02010609060101010101" pitchFamily="49" charset="-122"/>
                            <a:cs typeface="Times New Roman" panose="02020603050405020304" pitchFamily="18" charset="0"/>
                          </a:rPr>
                          <m:t>𝑠</m:t>
                        </m:r>
                      </m:e>
                    </m:d>
                    <m:r>
                      <a:rPr lang="en-US" altLang="zh-CN" sz="1400">
                        <a:latin typeface="Cambria Math" panose="02040503050406030204" pitchFamily="18" charset="0"/>
                        <a:ea typeface="黑体" panose="02010609060101010101" pitchFamily="49" charset="-122"/>
                        <a:cs typeface="Times New Roman" panose="02020603050405020304" pitchFamily="18" charset="0"/>
                      </a:rPr>
                      <m:t>+</m:t>
                    </m:r>
                    <m:r>
                      <a:rPr lang="en-US" altLang="zh-CN" sz="1400">
                        <a:latin typeface="Cambria Math" panose="02040503050406030204" pitchFamily="18" charset="0"/>
                        <a:ea typeface="黑体" panose="02010609060101010101" pitchFamily="49" charset="-122"/>
                        <a:cs typeface="Times New Roman" panose="02020603050405020304" pitchFamily="18" charset="0"/>
                      </a:rPr>
                      <m:t>𝛼</m:t>
                    </m:r>
                    <m:r>
                      <a:rPr lang="en-US" altLang="zh-CN" sz="1400">
                        <a:latin typeface="Cambria Math" panose="02040503050406030204" pitchFamily="18" charset="0"/>
                        <a:ea typeface="黑体" panose="02010609060101010101" pitchFamily="49" charset="-122"/>
                        <a:cs typeface="Times New Roman" panose="02020603050405020304" pitchFamily="18" charset="0"/>
                      </a:rPr>
                      <m:t>[</m:t>
                    </m:r>
                    <m:r>
                      <a:rPr lang="en-US" altLang="zh-CN" sz="1400">
                        <a:latin typeface="Cambria Math" panose="02040503050406030204" pitchFamily="18" charset="0"/>
                        <a:ea typeface="黑体" panose="02010609060101010101" pitchFamily="49" charset="-122"/>
                        <a:cs typeface="Times New Roman" panose="02020603050405020304" pitchFamily="18" charset="0"/>
                      </a:rPr>
                      <m:t>𝑅</m:t>
                    </m:r>
                    <m:r>
                      <a:rPr lang="en-US" altLang="zh-CN" sz="1400">
                        <a:latin typeface="Cambria Math" panose="02040503050406030204" pitchFamily="18" charset="0"/>
                        <a:ea typeface="黑体" panose="02010609060101010101" pitchFamily="49" charset="-122"/>
                        <a:cs typeface="Times New Roman" panose="02020603050405020304" pitchFamily="18" charset="0"/>
                      </a:rPr>
                      <m:t>+</m:t>
                    </m:r>
                    <m:r>
                      <a:rPr lang="en-US" altLang="zh-CN" sz="1400">
                        <a:latin typeface="Cambria Math" panose="02040503050406030204" pitchFamily="18" charset="0"/>
                        <a:ea typeface="黑体" panose="02010609060101010101" pitchFamily="49" charset="-122"/>
                        <a:cs typeface="Times New Roman" panose="02020603050405020304" pitchFamily="18" charset="0"/>
                      </a:rPr>
                      <m:t>𝛾</m:t>
                    </m:r>
                    <m:sSub>
                      <m:sSub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𝑉</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𝜋</m:t>
                        </m:r>
                      </m:sub>
                    </m:sSub>
                    <m:d>
                      <m:d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dPr>
                      <m:e>
                        <m:sSup>
                          <m:sSup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a:latin typeface="Cambria Math" panose="02040503050406030204" pitchFamily="18" charset="0"/>
                                <a:ea typeface="黑体" panose="02010609060101010101" pitchFamily="49" charset="-122"/>
                                <a:cs typeface="Times New Roman" panose="02020603050405020304" pitchFamily="18" charset="0"/>
                              </a:rPr>
                              <m:t>𝑠</m:t>
                            </m:r>
                          </m:e>
                          <m:sup>
                            <m:r>
                              <a:rPr lang="en-US" altLang="zh-CN" sz="1400">
                                <a:latin typeface="Cambria Math" panose="02040503050406030204" pitchFamily="18" charset="0"/>
                                <a:ea typeface="黑体" panose="02010609060101010101" pitchFamily="49" charset="-122"/>
                                <a:cs typeface="Times New Roman" panose="02020603050405020304" pitchFamily="18" charset="0"/>
                              </a:rPr>
                              <m:t>′</m:t>
                            </m:r>
                          </m:sup>
                        </m:sSup>
                      </m:e>
                    </m:d>
                    <m:r>
                      <a:rPr lang="en-US" altLang="zh-CN" sz="1400">
                        <a:latin typeface="Cambria Math" panose="02040503050406030204" pitchFamily="18" charset="0"/>
                        <a:ea typeface="黑体" panose="02010609060101010101" pitchFamily="49" charset="-122"/>
                        <a:cs typeface="Times New Roman" panose="02020603050405020304" pitchFamily="18" charset="0"/>
                      </a:rPr>
                      <m:t>]</m:t>
                    </m:r>
                  </m:oMath>
                </a14:m>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，对这个式子稍加整理就能得到算法</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6. 3</a:t>
                </a:r>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中第</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行形式：</a:t>
                </a:r>
                <a14:m>
                  <m:oMath xmlns:m="http://schemas.openxmlformats.org/officeDocument/2006/math">
                    <m:sSub>
                      <m:sSub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𝑉</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𝜋</m:t>
                        </m:r>
                      </m:sub>
                    </m:sSub>
                    <m:d>
                      <m:d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a:latin typeface="Cambria Math" panose="02040503050406030204" pitchFamily="18" charset="0"/>
                            <a:ea typeface="黑体" panose="02010609060101010101" pitchFamily="49" charset="-122"/>
                            <a:cs typeface="Times New Roman" panose="02020603050405020304" pitchFamily="18" charset="0"/>
                          </a:rPr>
                          <m:t>𝑠</m:t>
                        </m:r>
                      </m:e>
                    </m:d>
                    <m:r>
                      <a:rPr lang="en-US" altLang="zh-CN" sz="1400">
                        <a:latin typeface="Cambria Math" panose="02040503050406030204" pitchFamily="18" charset="0"/>
                        <a:ea typeface="黑体" panose="02010609060101010101" pitchFamily="49" charset="-122"/>
                        <a:cs typeface="Times New Roman" panose="02020603050405020304" pitchFamily="18" charset="0"/>
                      </a:rPr>
                      <m:t>←</m:t>
                    </m:r>
                    <m:sSub>
                      <m:sSub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𝑉</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𝜋</m:t>
                        </m:r>
                      </m:sub>
                    </m:sSub>
                    <m:d>
                      <m:d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a:latin typeface="Cambria Math" panose="02040503050406030204" pitchFamily="18" charset="0"/>
                            <a:ea typeface="黑体" panose="02010609060101010101" pitchFamily="49" charset="-122"/>
                            <a:cs typeface="Times New Roman" panose="02020603050405020304" pitchFamily="18" charset="0"/>
                          </a:rPr>
                          <m:t>𝑠</m:t>
                        </m:r>
                      </m:e>
                    </m:d>
                    <m:r>
                      <a:rPr lang="en-US" altLang="zh-CN" sz="1400">
                        <a:latin typeface="Cambria Math" panose="02040503050406030204" pitchFamily="18" charset="0"/>
                        <a:ea typeface="黑体" panose="02010609060101010101" pitchFamily="49" charset="-122"/>
                        <a:cs typeface="Times New Roman" panose="02020603050405020304" pitchFamily="18" charset="0"/>
                      </a:rPr>
                      <m:t>+</m:t>
                    </m:r>
                    <m:r>
                      <a:rPr lang="en-US" altLang="zh-CN" sz="1400">
                        <a:latin typeface="Cambria Math" panose="02040503050406030204" pitchFamily="18" charset="0"/>
                        <a:ea typeface="黑体" panose="02010609060101010101" pitchFamily="49" charset="-122"/>
                        <a:cs typeface="Times New Roman" panose="02020603050405020304" pitchFamily="18" charset="0"/>
                      </a:rPr>
                      <m:t>𝛼</m:t>
                    </m:r>
                    <m:r>
                      <a:rPr lang="en-US" altLang="zh-CN" sz="1400">
                        <a:latin typeface="Cambria Math" panose="02040503050406030204" pitchFamily="18" charset="0"/>
                        <a:ea typeface="黑体" panose="02010609060101010101" pitchFamily="49" charset="-122"/>
                        <a:cs typeface="Times New Roman" panose="02020603050405020304" pitchFamily="18" charset="0"/>
                      </a:rPr>
                      <m:t>[</m:t>
                    </m:r>
                    <m:r>
                      <a:rPr lang="en-US" altLang="zh-CN" sz="1400">
                        <a:latin typeface="Cambria Math" panose="02040503050406030204" pitchFamily="18" charset="0"/>
                        <a:ea typeface="黑体" panose="02010609060101010101" pitchFamily="49" charset="-122"/>
                        <a:cs typeface="Times New Roman" panose="02020603050405020304" pitchFamily="18" charset="0"/>
                      </a:rPr>
                      <m:t>𝑅</m:t>
                    </m:r>
                    <m:r>
                      <a:rPr lang="en-US" altLang="zh-CN" sz="1400">
                        <a:latin typeface="Cambria Math" panose="02040503050406030204" pitchFamily="18" charset="0"/>
                        <a:ea typeface="黑体" panose="02010609060101010101" pitchFamily="49" charset="-122"/>
                        <a:cs typeface="Times New Roman" panose="02020603050405020304" pitchFamily="18" charset="0"/>
                      </a:rPr>
                      <m:t>+</m:t>
                    </m:r>
                    <m:r>
                      <a:rPr lang="en-US" altLang="zh-CN" sz="1400">
                        <a:latin typeface="Cambria Math" panose="02040503050406030204" pitchFamily="18" charset="0"/>
                        <a:ea typeface="黑体" panose="02010609060101010101" pitchFamily="49" charset="-122"/>
                        <a:cs typeface="Times New Roman" panose="02020603050405020304" pitchFamily="18" charset="0"/>
                      </a:rPr>
                      <m:t>𝛾</m:t>
                    </m:r>
                    <m:sSub>
                      <m:sSub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𝑉</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𝜋</m:t>
                        </m:r>
                      </m:sub>
                    </m:sSub>
                    <m:d>
                      <m:d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dPr>
                      <m:e>
                        <m:sSup>
                          <m:sSup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a:latin typeface="Cambria Math" panose="02040503050406030204" pitchFamily="18" charset="0"/>
                                <a:ea typeface="黑体" panose="02010609060101010101" pitchFamily="49" charset="-122"/>
                                <a:cs typeface="Times New Roman" panose="02020603050405020304" pitchFamily="18" charset="0"/>
                              </a:rPr>
                              <m:t>𝑠</m:t>
                            </m:r>
                          </m:e>
                          <m:sup>
                            <m:r>
                              <a:rPr lang="en-US" altLang="zh-CN" sz="1400">
                                <a:latin typeface="Cambria Math" panose="02040503050406030204" pitchFamily="18" charset="0"/>
                                <a:ea typeface="黑体" panose="02010609060101010101" pitchFamily="49" charset="-122"/>
                                <a:cs typeface="Times New Roman" panose="02020603050405020304" pitchFamily="18" charset="0"/>
                              </a:rPr>
                              <m:t>′</m:t>
                            </m:r>
                          </m:sup>
                        </m:sSup>
                      </m:e>
                    </m:d>
                    <m:r>
                      <a:rPr lang="en-US" altLang="zh-CN" sz="1400">
                        <a:latin typeface="Cambria Math" panose="02040503050406030204" pitchFamily="18" charset="0"/>
                        <a:ea typeface="黑体" panose="02010609060101010101" pitchFamily="49" charset="-122"/>
                        <a:cs typeface="Times New Roman" panose="02020603050405020304" pitchFamily="18" charset="0"/>
                      </a:rPr>
                      <m:t>−</m:t>
                    </m:r>
                    <m:sSub>
                      <m:sSub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𝑉</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𝜋</m:t>
                        </m:r>
                      </m:sub>
                    </m:sSub>
                    <m:r>
                      <a:rPr lang="en-US" altLang="zh-CN" sz="1400">
                        <a:latin typeface="Cambria Math" panose="02040503050406030204" pitchFamily="18" charset="0"/>
                        <a:ea typeface="黑体" panose="02010609060101010101" pitchFamily="49" charset="-122"/>
                        <a:cs typeface="Times New Roman" panose="02020603050405020304" pitchFamily="18" charset="0"/>
                      </a:rPr>
                      <m:t>(</m:t>
                    </m:r>
                    <m:r>
                      <a:rPr lang="en-US" altLang="zh-CN" sz="1400">
                        <a:latin typeface="Cambria Math" panose="02040503050406030204" pitchFamily="18" charset="0"/>
                        <a:ea typeface="黑体" panose="02010609060101010101" pitchFamily="49" charset="-122"/>
                        <a:cs typeface="Times New Roman" panose="02020603050405020304" pitchFamily="18" charset="0"/>
                      </a:rPr>
                      <m:t>𝑠</m:t>
                    </m:r>
                    <m:r>
                      <a:rPr lang="en-US" altLang="zh-CN" sz="1400">
                        <a:latin typeface="Cambria Math" panose="02040503050406030204" pitchFamily="18" charset="0"/>
                        <a:ea typeface="黑体" panose="02010609060101010101" pitchFamily="49" charset="-122"/>
                        <a:cs typeface="Times New Roman" panose="02020603050405020304" pitchFamily="18" charset="0"/>
                      </a:rPr>
                      <m:t>)]</m:t>
                    </m:r>
                  </m:oMath>
                </a14:m>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。这里</a:t>
                </a:r>
                <a14:m>
                  <m:oMath xmlns:m="http://schemas.openxmlformats.org/officeDocument/2006/math">
                    <m:r>
                      <a:rPr lang="en-US" altLang="zh-CN" sz="1400">
                        <a:latin typeface="Cambria Math" panose="02040503050406030204" pitchFamily="18" charset="0"/>
                        <a:ea typeface="黑体" panose="02010609060101010101" pitchFamily="49" charset="-122"/>
                        <a:cs typeface="Times New Roman" panose="02020603050405020304" pitchFamily="18" charset="0"/>
                      </a:rPr>
                      <m:t>𝑅</m:t>
                    </m:r>
                    <m:r>
                      <a:rPr lang="en-US" altLang="zh-CN" sz="1400">
                        <a:latin typeface="Cambria Math" panose="02040503050406030204" pitchFamily="18" charset="0"/>
                        <a:ea typeface="黑体" panose="02010609060101010101" pitchFamily="49" charset="-122"/>
                        <a:cs typeface="Times New Roman" panose="02020603050405020304" pitchFamily="18" charset="0"/>
                      </a:rPr>
                      <m:t>+</m:t>
                    </m:r>
                    <m:r>
                      <a:rPr lang="en-US" altLang="zh-CN" sz="1400">
                        <a:latin typeface="Cambria Math" panose="02040503050406030204" pitchFamily="18" charset="0"/>
                        <a:ea typeface="黑体" panose="02010609060101010101" pitchFamily="49" charset="-122"/>
                        <a:cs typeface="Times New Roman" panose="02020603050405020304" pitchFamily="18" charset="0"/>
                      </a:rPr>
                      <m:t>𝛾</m:t>
                    </m:r>
                    <m:sSub>
                      <m:sSub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𝑉</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𝜋</m:t>
                        </m:r>
                      </m:sub>
                    </m:sSub>
                    <m:d>
                      <m:d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dPr>
                      <m:e>
                        <m:sSup>
                          <m:sSup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a:latin typeface="Cambria Math" panose="02040503050406030204" pitchFamily="18" charset="0"/>
                                <a:ea typeface="黑体" panose="02010609060101010101" pitchFamily="49" charset="-122"/>
                                <a:cs typeface="Times New Roman" panose="02020603050405020304" pitchFamily="18" charset="0"/>
                              </a:rPr>
                              <m:t>𝑠</m:t>
                            </m:r>
                          </m:e>
                          <m:sup>
                            <m:r>
                              <a:rPr lang="en-US" altLang="zh-CN" sz="1400">
                                <a:latin typeface="Cambria Math" panose="02040503050406030204" pitchFamily="18" charset="0"/>
                                <a:ea typeface="黑体" panose="02010609060101010101" pitchFamily="49" charset="-122"/>
                                <a:cs typeface="Times New Roman" panose="02020603050405020304" pitchFamily="18" charset="0"/>
                              </a:rPr>
                              <m:t>′</m:t>
                            </m:r>
                          </m:sup>
                        </m:sSup>
                      </m:e>
                    </m:d>
                  </m:oMath>
                </a14:m>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为时序差分目标，</a:t>
                </a:r>
                <a14:m>
                  <m:oMath xmlns:m="http://schemas.openxmlformats.org/officeDocument/2006/math">
                    <m:r>
                      <a:rPr lang="en-US" altLang="zh-CN" sz="1400">
                        <a:latin typeface="Cambria Math" panose="02040503050406030204" pitchFamily="18" charset="0"/>
                        <a:ea typeface="黑体" panose="02010609060101010101" pitchFamily="49" charset="-122"/>
                        <a:cs typeface="Times New Roman" panose="02020603050405020304" pitchFamily="18" charset="0"/>
                      </a:rPr>
                      <m:t>𝑅</m:t>
                    </m:r>
                    <m:r>
                      <a:rPr lang="en-US" altLang="zh-CN" sz="1400">
                        <a:latin typeface="Cambria Math" panose="02040503050406030204" pitchFamily="18" charset="0"/>
                        <a:ea typeface="黑体" panose="02010609060101010101" pitchFamily="49" charset="-122"/>
                        <a:cs typeface="Times New Roman" panose="02020603050405020304" pitchFamily="18" charset="0"/>
                      </a:rPr>
                      <m:t>+</m:t>
                    </m:r>
                    <m:r>
                      <a:rPr lang="en-US" altLang="zh-CN" sz="1400">
                        <a:latin typeface="Cambria Math" panose="02040503050406030204" pitchFamily="18" charset="0"/>
                        <a:ea typeface="黑体" panose="02010609060101010101" pitchFamily="49" charset="-122"/>
                        <a:cs typeface="Times New Roman" panose="02020603050405020304" pitchFamily="18" charset="0"/>
                      </a:rPr>
                      <m:t>𝛾</m:t>
                    </m:r>
                    <m:sSub>
                      <m:sSub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𝑉</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𝜋</m:t>
                        </m:r>
                      </m:sub>
                    </m:sSub>
                    <m:d>
                      <m:d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dPr>
                      <m:e>
                        <m:sSup>
                          <m:sSup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a:latin typeface="Cambria Math" panose="02040503050406030204" pitchFamily="18" charset="0"/>
                                <a:ea typeface="黑体" panose="02010609060101010101" pitchFamily="49" charset="-122"/>
                                <a:cs typeface="Times New Roman" panose="02020603050405020304" pitchFamily="18" charset="0"/>
                              </a:rPr>
                              <m:t>𝑠</m:t>
                            </m:r>
                          </m:e>
                          <m:sup>
                            <m:r>
                              <a:rPr lang="en-US" altLang="zh-CN" sz="1400">
                                <a:latin typeface="Cambria Math" panose="02040503050406030204" pitchFamily="18" charset="0"/>
                                <a:ea typeface="黑体" panose="02010609060101010101" pitchFamily="49" charset="-122"/>
                                <a:cs typeface="Times New Roman" panose="02020603050405020304" pitchFamily="18" charset="0"/>
                              </a:rPr>
                              <m:t>′</m:t>
                            </m:r>
                          </m:sup>
                        </m:sSup>
                      </m:e>
                    </m:d>
                    <m:r>
                      <a:rPr lang="en-US" altLang="zh-CN" sz="1400">
                        <a:latin typeface="Cambria Math" panose="02040503050406030204" pitchFamily="18" charset="0"/>
                        <a:ea typeface="黑体" panose="02010609060101010101" pitchFamily="49" charset="-122"/>
                        <a:cs typeface="Times New Roman" panose="02020603050405020304" pitchFamily="18" charset="0"/>
                      </a:rPr>
                      <m:t>−</m:t>
                    </m:r>
                    <m:sSub>
                      <m:sSubPr>
                        <m:ctrlPr>
                          <a:rPr lang="zh-CN"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𝑉</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𝜋</m:t>
                        </m:r>
                      </m:sub>
                    </m:sSub>
                    <m:r>
                      <a:rPr lang="en-US" altLang="zh-CN" sz="1400">
                        <a:latin typeface="Cambria Math" panose="02040503050406030204" pitchFamily="18" charset="0"/>
                        <a:ea typeface="黑体" panose="02010609060101010101" pitchFamily="49" charset="-122"/>
                        <a:cs typeface="Times New Roman" panose="02020603050405020304" pitchFamily="18" charset="0"/>
                      </a:rPr>
                      <m:t>(</m:t>
                    </m:r>
                    <m:r>
                      <a:rPr lang="en-US" altLang="zh-CN" sz="1400">
                        <a:latin typeface="Cambria Math" panose="02040503050406030204" pitchFamily="18" charset="0"/>
                        <a:ea typeface="黑体" panose="02010609060101010101" pitchFamily="49" charset="-122"/>
                        <a:cs typeface="Times New Roman" panose="02020603050405020304" pitchFamily="18" charset="0"/>
                      </a:rPr>
                      <m:t>𝑠</m:t>
                    </m:r>
                    <m:r>
                      <a:rPr lang="en-US" altLang="zh-CN" sz="1400">
                        <a:latin typeface="Cambria Math" panose="02040503050406030204" pitchFamily="18" charset="0"/>
                        <a:ea typeface="黑体" panose="02010609060101010101" pitchFamily="49" charset="-122"/>
                        <a:cs typeface="Times New Roman" panose="02020603050405020304" pitchFamily="18" charset="0"/>
                      </a:rPr>
                      <m:t>)</m:t>
                    </m:r>
                  </m:oMath>
                </a14:m>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为时序差分偏差。</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时序差分法和蒙特卡洛法都是通过采样若干个片段来进行价值函数更新的，</a:t>
                </a:r>
                <a:r>
                  <a:rPr lang="zh-CN"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但是时序差分法并非使用一个片段中的终止状态所提供的实际回报值</a:t>
                </a:r>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来估计价值函数，而是根据下一个状态的价值函数来估计，</a:t>
                </a:r>
                <a:r>
                  <a:rPr lang="zh-CN"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这样就克服了采样轨迹的稀疏性可能带来样本方差较大的不足问题，同时也缩短了反馈周期。</a:t>
                </a:r>
                <a:endPar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endParaRPr lang="zh-CN" altLang="zh-CN" sz="1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38D47807-E923-4ACA-8D13-5174ADE01EB0}"/>
                  </a:ext>
                </a:extLst>
              </p:cNvPr>
              <p:cNvSpPr>
                <a:spLocks noRot="1" noChangeAspect="1" noMove="1" noResize="1" noEditPoints="1" noAdjustHandles="1" noChangeArrowheads="1" noChangeShapeType="1" noTextEdit="1"/>
              </p:cNvSpPr>
              <p:nvPr/>
            </p:nvSpPr>
            <p:spPr>
              <a:xfrm>
                <a:off x="215705" y="4436805"/>
                <a:ext cx="11831527" cy="2331664"/>
              </a:xfrm>
              <a:prstGeom prst="rect">
                <a:avLst/>
              </a:prstGeom>
              <a:blipFill>
                <a:blip r:embed="rId5"/>
                <a:stretch>
                  <a:fillRect l="-52" t="-5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4418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时序差分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BCA47A1-DF11-4DCE-8FC6-54529A63AA14}"/>
                  </a:ext>
                </a:extLst>
              </p:cNvPr>
              <p:cNvSpPr txBox="1"/>
              <p:nvPr/>
            </p:nvSpPr>
            <p:spPr>
              <a:xfrm>
                <a:off x="1111348" y="1553352"/>
                <a:ext cx="6183053" cy="2554545"/>
              </a:xfrm>
              <a:prstGeom prst="rect">
                <a:avLst/>
              </a:prstGeom>
              <a:noFill/>
              <a:ln>
                <a:solidFill>
                  <a:schemeClr val="tx1"/>
                </a:solidFill>
              </a:ln>
            </p:spPr>
            <p:txBody>
              <a:bodyPr wrap="square" rtlCol="0">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sz="1600"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FBCA47A1-DF11-4DCE-8FC6-54529A63AA14}"/>
                  </a:ext>
                </a:extLst>
              </p:cNvPr>
              <p:cNvSpPr txBox="1">
                <a:spLocks noRot="1" noChangeAspect="1" noMove="1" noResize="1" noEditPoints="1" noAdjustHandles="1" noChangeArrowheads="1" noChangeShapeType="1" noTextEdit="1"/>
              </p:cNvSpPr>
              <p:nvPr/>
            </p:nvSpPr>
            <p:spPr>
              <a:xfrm>
                <a:off x="1111348" y="1553352"/>
                <a:ext cx="6183053" cy="2554545"/>
              </a:xfrm>
              <a:prstGeom prst="rect">
                <a:avLst/>
              </a:prstGeom>
              <a:blipFill>
                <a:blip r:embed="rId3"/>
                <a:stretch>
                  <a:fillRect l="-393" t="-238" b="-2138"/>
                </a:stretch>
              </a:blipFill>
              <a:ln>
                <a:solidFill>
                  <a:schemeClr val="tx1"/>
                </a:solidFill>
              </a:ln>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FB0BC499-5964-4829-9FD7-1CFF1F9752BA}"/>
              </a:ext>
            </a:extLst>
          </p:cNvPr>
          <p:cNvSpPr/>
          <p:nvPr/>
        </p:nvSpPr>
        <p:spPr>
          <a:xfrm>
            <a:off x="1780904" y="3352307"/>
            <a:ext cx="4922044" cy="584775"/>
          </a:xfrm>
          <a:prstGeom prst="rect">
            <a:avLst/>
          </a:prstGeom>
        </p:spPr>
        <p:txBody>
          <a:bodyPr wrap="square">
            <a:spAutoFit/>
          </a:bodyPr>
          <a:lstStyle/>
          <a:p>
            <a:br>
              <a:rPr lang="en-US" altLang="zh-CN" sz="16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1600" dirty="0">
              <a:latin typeface="Times New Roman" panose="02020603050405020304" pitchFamily="18" charset="0"/>
              <a:cs typeface="Times New Roman" panose="02020603050405020304" pitchFamily="18" charset="0"/>
            </a:endParaRPr>
          </a:p>
        </p:txBody>
      </p:sp>
      <p:grpSp>
        <p:nvGrpSpPr>
          <p:cNvPr id="20" name="组合 19">
            <a:extLst>
              <a:ext uri="{FF2B5EF4-FFF2-40B4-BE49-F238E27FC236}">
                <a16:creationId xmlns:a16="http://schemas.microsoft.com/office/drawing/2014/main" id="{29D4E47A-75B1-41C4-A1CB-825588513FD3}"/>
              </a:ext>
            </a:extLst>
          </p:cNvPr>
          <p:cNvGrpSpPr/>
          <p:nvPr/>
        </p:nvGrpSpPr>
        <p:grpSpPr>
          <a:xfrm>
            <a:off x="7907651" y="1543468"/>
            <a:ext cx="2652974" cy="3282682"/>
            <a:chOff x="7049432" y="2956265"/>
            <a:chExt cx="3537299" cy="3537294"/>
          </a:xfrm>
        </p:grpSpPr>
        <p:grpSp>
          <p:nvGrpSpPr>
            <p:cNvPr id="21" name="组合 20">
              <a:extLst>
                <a:ext uri="{FF2B5EF4-FFF2-40B4-BE49-F238E27FC236}">
                  <a16:creationId xmlns:a16="http://schemas.microsoft.com/office/drawing/2014/main" id="{E3E82E9B-BEA2-475E-9AB1-83D18E6C1F25}"/>
                </a:ext>
              </a:extLst>
            </p:cNvPr>
            <p:cNvGrpSpPr/>
            <p:nvPr/>
          </p:nvGrpSpPr>
          <p:grpSpPr>
            <a:xfrm>
              <a:off x="7049432" y="2956265"/>
              <a:ext cx="3537299" cy="3537294"/>
              <a:chOff x="7049432" y="2956265"/>
              <a:chExt cx="3537299" cy="3537294"/>
            </a:xfrm>
          </p:grpSpPr>
          <p:grpSp>
            <p:nvGrpSpPr>
              <p:cNvPr id="24" name="组合 23">
                <a:extLst>
                  <a:ext uri="{FF2B5EF4-FFF2-40B4-BE49-F238E27FC236}">
                    <a16:creationId xmlns:a16="http://schemas.microsoft.com/office/drawing/2014/main" id="{485EA2D3-98AD-4F86-AEA5-609559EB2750}"/>
                  </a:ext>
                </a:extLst>
              </p:cNvPr>
              <p:cNvGrpSpPr/>
              <p:nvPr/>
            </p:nvGrpSpPr>
            <p:grpSpPr>
              <a:xfrm>
                <a:off x="7049432" y="2956265"/>
                <a:ext cx="3537299" cy="3537294"/>
                <a:chOff x="8110122" y="3225145"/>
                <a:chExt cx="2670363" cy="2670359"/>
              </a:xfrm>
            </p:grpSpPr>
            <p:grpSp>
              <p:nvGrpSpPr>
                <p:cNvPr id="26" name="组合 25">
                  <a:extLst>
                    <a:ext uri="{FF2B5EF4-FFF2-40B4-BE49-F238E27FC236}">
                      <a16:creationId xmlns:a16="http://schemas.microsoft.com/office/drawing/2014/main" id="{49F87ACB-4214-495D-82BF-8D1863015B63}"/>
                    </a:ext>
                  </a:extLst>
                </p:cNvPr>
                <p:cNvGrpSpPr/>
                <p:nvPr/>
              </p:nvGrpSpPr>
              <p:grpSpPr>
                <a:xfrm>
                  <a:off x="8110122" y="3225145"/>
                  <a:ext cx="2670363" cy="2670359"/>
                  <a:chOff x="8158160" y="4724393"/>
                  <a:chExt cx="1314449" cy="1314447"/>
                </a:xfrm>
              </p:grpSpPr>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8A2EC0C5-41FC-4BA4-B494-D7A2992DD0DB}"/>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ea typeface="黑体" pitchFamily="49" charset="-122"/>
                                    </a:rPr>
                                  </m:ctrlPr>
                                </m:sSubPr>
                                <m:e>
                                  <m:r>
                                    <a:rPr lang="en-US" altLang="zh-CN" sz="1600" i="1" smtClean="0">
                                      <a:latin typeface="Cambria Math" panose="02040503050406030204" pitchFamily="18" charset="0"/>
                                      <a:ea typeface="黑体" pitchFamily="49" charset="-122"/>
                                    </a:rPr>
                                    <m:t>𝑉</m:t>
                                  </m:r>
                                </m:e>
                                <m:sub>
                                  <m:r>
                                    <a:rPr lang="en-US" altLang="zh-CN" sz="1600" b="0" i="1" smtClean="0">
                                      <a:latin typeface="Cambria Math" panose="02040503050406030204" pitchFamily="18" charset="0"/>
                                      <a:ea typeface="黑体" pitchFamily="49" charset="-122"/>
                                    </a:rPr>
                                    <m:t>𝜋</m:t>
                                  </m:r>
                                </m:sub>
                              </m:sSub>
                              <m:d>
                                <m:dPr>
                                  <m:ctrlPr>
                                    <a:rPr lang="en-US" altLang="zh-CN" sz="1600" b="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4</m:t>
                                      </m:r>
                                    </m:sub>
                                  </m:sSub>
                                </m:e>
                              </m:d>
                              <m:r>
                                <a:rPr lang="en-US" altLang="zh-CN" sz="1600" b="0" i="1" smtClean="0">
                                  <a:latin typeface="Cambria Math" panose="02040503050406030204" pitchFamily="18" charset="0"/>
                                  <a:ea typeface="黑体" pitchFamily="49" charset="-122"/>
                                </a:rPr>
                                <m:t>=0.3</m:t>
                              </m:r>
                            </m:oMath>
                          </m:oMathPara>
                        </a14:m>
                        <a:endParaRPr lang="zh-CN" altLang="en-US" sz="16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29" name="矩形 28">
                        <a:extLst>
                          <a:ext uri="{FF2B5EF4-FFF2-40B4-BE49-F238E27FC236}">
                            <a16:creationId xmlns:a16="http://schemas.microsoft.com/office/drawing/2014/main" id="{8A2EC0C5-41FC-4BA4-B494-D7A2992DD0DB}"/>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4"/>
                        <a:stretch>
                          <a:fillRect/>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7829F1A0-9AAF-4646-A65E-7D75F9FB9FFB}"/>
                      </a:ext>
                    </a:extLst>
                  </p:cNvPr>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latin typeface="Times New Roman" panose="02020603050405020304" pitchFamily="18" charset="0"/>
                      <a:ea typeface="黑体"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9B6EAEA9-FFEE-4DB9-A769-82BDC7828ED8}"/>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E676EA55-5179-45B9-8F3A-F70F2E989E75}"/>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ea typeface="黑体" pitchFamily="49" charset="-122"/>
                                    </a:rPr>
                                  </m:ctrlPr>
                                </m:sSubPr>
                                <m:e>
                                  <m:r>
                                    <a:rPr lang="en-US" altLang="zh-CN" sz="1600" i="1" smtClean="0">
                                      <a:latin typeface="Cambria Math" panose="02040503050406030204" pitchFamily="18" charset="0"/>
                                      <a:ea typeface="黑体" pitchFamily="49" charset="-122"/>
                                    </a:rPr>
                                    <m:t>𝑉</m:t>
                                  </m:r>
                                </m:e>
                                <m:sub>
                                  <m:r>
                                    <a:rPr lang="en-US" altLang="zh-CN" sz="1600" b="0" i="1" smtClean="0">
                                      <a:latin typeface="Cambria Math" panose="02040503050406030204" pitchFamily="18" charset="0"/>
                                      <a:ea typeface="黑体" pitchFamily="49" charset="-122"/>
                                    </a:rPr>
                                    <m:t>𝜋</m:t>
                                  </m:r>
                                </m:sub>
                              </m:sSub>
                              <m:d>
                                <m:dPr>
                                  <m:ctrlPr>
                                    <a:rPr lang="en-US" altLang="zh-CN" sz="1600" b="0" i="1" smtClean="0">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2</m:t>
                                      </m:r>
                                    </m:sub>
                                  </m:sSub>
                                </m:e>
                              </m:d>
                              <m:r>
                                <a:rPr lang="en-US" altLang="zh-CN" sz="1600" b="0" i="1" smtClean="0">
                                  <a:latin typeface="Cambria Math" panose="02040503050406030204" pitchFamily="18" charset="0"/>
                                  <a:ea typeface="黑体" pitchFamily="49" charset="-122"/>
                                </a:rPr>
                                <m:t>=0.4</m:t>
                              </m:r>
                            </m:oMath>
                          </m:oMathPara>
                        </a14:m>
                        <a:endParaRPr lang="zh-CN" altLang="en-US" sz="16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2" name="矩形 31">
                        <a:extLst>
                          <a:ext uri="{FF2B5EF4-FFF2-40B4-BE49-F238E27FC236}">
                            <a16:creationId xmlns:a16="http://schemas.microsoft.com/office/drawing/2014/main" id="{E676EA55-5179-45B9-8F3A-F70F2E989E75}"/>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5"/>
                        <a:stretch>
                          <a:fillRect/>
                        </a:stretch>
                      </a:blipFill>
                    </p:spPr>
                    <p:txBody>
                      <a:bodyPr/>
                      <a:lstStyle/>
                      <a:p>
                        <a:r>
                          <a:rPr lang="zh-CN" altLang="en-US">
                            <a:noFill/>
                          </a:rPr>
                          <a:t> </a:t>
                        </a:r>
                      </a:p>
                    </p:txBody>
                  </p:sp>
                </mc:Fallback>
              </mc:AlternateContent>
            </p:grpSp>
            <p:sp>
              <p:nvSpPr>
                <p:cNvPr id="27" name="箭头: 下 26">
                  <a:extLst>
                    <a:ext uri="{FF2B5EF4-FFF2-40B4-BE49-F238E27FC236}">
                      <a16:creationId xmlns:a16="http://schemas.microsoft.com/office/drawing/2014/main" id="{CB986C5F-BC59-43AE-8D61-4CC120109B07}"/>
                    </a:ext>
                  </a:extLst>
                </p:cNvPr>
                <p:cNvSpPr/>
                <p:nvPr/>
              </p:nvSpPr>
              <p:spPr>
                <a:xfrm rot="10800000">
                  <a:off x="8682313" y="5522965"/>
                  <a:ext cx="190502" cy="300441"/>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61491CEF-59DD-4CBA-9879-7A09CE72DFDD}"/>
                        </a:ext>
                      </a:extLst>
                    </p:cNvPr>
                    <p:cNvSpPr/>
                    <p:nvPr/>
                  </p:nvSpPr>
                  <p:spPr>
                    <a:xfrm>
                      <a:off x="8116031" y="5090856"/>
                      <a:ext cx="1323272" cy="27540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𝑉</m:t>
                                </m:r>
                              </m:e>
                              <m:sub>
                                <m:r>
                                  <a:rPr lang="en-US" altLang="zh-CN" sz="1600" i="1">
                                    <a:latin typeface="Cambria Math" panose="02040503050406030204" pitchFamily="18" charset="0"/>
                                    <a:ea typeface="黑体" pitchFamily="49" charset="-122"/>
                                  </a:rPr>
                                  <m:t>𝜋</m:t>
                                </m:r>
                              </m:sub>
                            </m:sSub>
                            <m:d>
                              <m:dPr>
                                <m:ctrlPr>
                                  <a:rPr lang="en-US" altLang="zh-CN" sz="160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1</m:t>
                                    </m:r>
                                  </m:sub>
                                </m:sSub>
                              </m:e>
                            </m:d>
                            <m:r>
                              <a:rPr lang="en-US" altLang="zh-CN" sz="1600" i="1">
                                <a:latin typeface="Cambria Math" panose="02040503050406030204" pitchFamily="18" charset="0"/>
                                <a:ea typeface="黑体" pitchFamily="49" charset="-122"/>
                              </a:rPr>
                              <m:t>=</m:t>
                            </m:r>
                            <m:r>
                              <a:rPr lang="en-US" altLang="zh-CN" sz="1600" b="0" i="1" smtClean="0">
                                <a:solidFill>
                                  <a:schemeClr val="tx1"/>
                                </a:solidFill>
                                <a:latin typeface="Cambria Math" panose="02040503050406030204" pitchFamily="18" charset="0"/>
                                <a:ea typeface="黑体" pitchFamily="49" charset="-122"/>
                              </a:rPr>
                              <m:t>0.1</m:t>
                            </m:r>
                          </m:oMath>
                        </m:oMathPara>
                      </a14:m>
                      <a:endParaRPr lang="zh-CN" altLang="en-US" sz="16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28" name="矩形 27">
                      <a:extLst>
                        <a:ext uri="{FF2B5EF4-FFF2-40B4-BE49-F238E27FC236}">
                          <a16:creationId xmlns:a16="http://schemas.microsoft.com/office/drawing/2014/main" id="{61491CEF-59DD-4CBA-9879-7A09CE72DFDD}"/>
                        </a:ext>
                      </a:extLst>
                    </p:cNvPr>
                    <p:cNvSpPr>
                      <a:spLocks noRot="1" noChangeAspect="1" noMove="1" noResize="1" noEditPoints="1" noAdjustHandles="1" noChangeArrowheads="1" noChangeShapeType="1" noTextEdit="1"/>
                    </p:cNvSpPr>
                    <p:nvPr/>
                  </p:nvSpPr>
                  <p:spPr>
                    <a:xfrm>
                      <a:off x="8116031" y="5090856"/>
                      <a:ext cx="1323272" cy="275403"/>
                    </a:xfrm>
                    <a:prstGeom prst="rect">
                      <a:avLst/>
                    </a:prstGeom>
                    <a:blipFill>
                      <a:blip r:embed="rId6"/>
                      <a:stretch>
                        <a:fillRect/>
                      </a:stretch>
                    </a:blipFill>
                  </p:spPr>
                  <p:txBody>
                    <a:bodyPr/>
                    <a:lstStyle/>
                    <a:p>
                      <a:r>
                        <a:rPr lang="zh-CN" altLang="en-US">
                          <a:noFill/>
                        </a:rPr>
                        <a:t> </a:t>
                      </a:r>
                    </a:p>
                  </p:txBody>
                </p:sp>
              </mc:Fallback>
            </mc:AlternateContent>
          </p:grpSp>
          <p:sp>
            <p:nvSpPr>
              <p:cNvPr id="25" name="箭头: 下 24">
                <a:extLst>
                  <a:ext uri="{FF2B5EF4-FFF2-40B4-BE49-F238E27FC236}">
                    <a16:creationId xmlns:a16="http://schemas.microsoft.com/office/drawing/2014/main" id="{AEF83D9C-7932-4BAD-B2FD-A8E552726693}"/>
                  </a:ext>
                </a:extLst>
              </p:cNvPr>
              <p:cNvSpPr/>
              <p:nvPr/>
            </p:nvSpPr>
            <p:spPr>
              <a:xfrm rot="10800000">
                <a:off x="7807387" y="4178510"/>
                <a:ext cx="252476" cy="431247"/>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latin typeface="Times New Roman" panose="02020603050405020304" pitchFamily="18" charset="0"/>
                  <a:ea typeface="黑体" pitchFamily="49" charset="-122"/>
                  <a:cs typeface="Times New Roman" panose="02020603050405020304" pitchFamily="18" charset="0"/>
                </a:endParaRPr>
              </a:p>
            </p:txBody>
          </p:sp>
        </p:grpSp>
        <p:sp>
          <p:nvSpPr>
            <p:cNvPr id="22" name="箭头: 下 21">
              <a:extLst>
                <a:ext uri="{FF2B5EF4-FFF2-40B4-BE49-F238E27FC236}">
                  <a16:creationId xmlns:a16="http://schemas.microsoft.com/office/drawing/2014/main" id="{3904A067-C8D5-42D8-95B5-87867979FB7C}"/>
                </a:ext>
              </a:extLst>
            </p:cNvPr>
            <p:cNvSpPr/>
            <p:nvPr/>
          </p:nvSpPr>
          <p:spPr>
            <a:xfrm rot="10800000">
              <a:off x="9565418" y="6000076"/>
              <a:ext cx="263033" cy="397979"/>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latin typeface="Times New Roman" panose="02020603050405020304" pitchFamily="18" charset="0"/>
                <a:ea typeface="黑体" pitchFamily="49"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B68DC49-142C-4FCC-81C8-C667F91A4BF3}"/>
                  </a:ext>
                </a:extLst>
              </p:cNvPr>
              <p:cNvSpPr/>
              <p:nvPr/>
            </p:nvSpPr>
            <p:spPr>
              <a:xfrm>
                <a:off x="1238696" y="4337192"/>
                <a:ext cx="5411529" cy="1569660"/>
              </a:xfrm>
              <a:prstGeom prst="rect">
                <a:avLst/>
              </a:prstGeom>
            </p:spPr>
            <p:txBody>
              <a:bodyPr wrap="square">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假设</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的值：</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 中采样得到动作</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zh-CN" altLang="en-US" sz="1600" b="1">
                        <a:latin typeface="Cambria Math" panose="02040503050406030204" pitchFamily="18" charset="0"/>
                        <a:ea typeface="华文楷体" panose="02010600040101010101" pitchFamily="2" charset="-122"/>
                        <a:cs typeface="Times New Roman" panose="02020603050405020304" pitchFamily="18" charset="0"/>
                      </a:rPr>
                      <m:t>上</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𝑃𝑟</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zh-CN" altLang="en-US" sz="1600" b="1">
                        <a:latin typeface="Cambria Math" panose="02040503050406030204" pitchFamily="18" charset="0"/>
                        <a:ea typeface="华文楷体" panose="02010600040101010101" pitchFamily="2" charset="-122"/>
                        <a:cs typeface="Times New Roman" panose="02020603050405020304" pitchFamily="18" charset="0"/>
                      </a:rPr>
                      <m:t>上</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中采样得到</a:t>
                </a:r>
                <a14:m>
                  <m:oMath xmlns:m="http://schemas.openxmlformats.org/officeDocument/2006/math">
                    <m:r>
                      <a:rPr lang="zh-CN" altLang="en-US" sz="1600" b="1" dirty="0">
                        <a:latin typeface="Cambria Math" panose="02040503050406030204" pitchFamily="18" charset="0"/>
                        <a:ea typeface="华文楷体" panose="02010600040101010101" pitchFamily="2" charset="-122"/>
                        <a:cs typeface="Times New Roman" panose="02020603050405020304" pitchFamily="18" charset="0"/>
                      </a:rPr>
                      <m:t>下一步状态</m:t>
                    </m:r>
                    <m:sSup>
                      <m:sSup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4</m:t>
                        </m:r>
                      </m:sub>
                    </m:sSub>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zh-CN" altLang="en-US" sz="1600" b="1">
                              <a:latin typeface="Cambria Math" panose="02040503050406030204" pitchFamily="18" charset="0"/>
                              <a:ea typeface="华文楷体" panose="02010600040101010101" pitchFamily="2" charset="-122"/>
                              <a:cs typeface="Times New Roman" panose="02020603050405020304" pitchFamily="18" charset="0"/>
                            </a:rPr>
                            <m:t>上</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4</m:t>
                              </m:r>
                            </m:sub>
                          </m:sSub>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4</m:t>
                              </m:r>
                            </m:sub>
                          </m:sSub>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=0.1+0.5×[0+0.99×0.3−0.1]=0.199</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3" name="矩形 32">
                <a:extLst>
                  <a:ext uri="{FF2B5EF4-FFF2-40B4-BE49-F238E27FC236}">
                    <a16:creationId xmlns:a16="http://schemas.microsoft.com/office/drawing/2014/main" id="{2B68DC49-142C-4FCC-81C8-C667F91A4BF3}"/>
                  </a:ext>
                </a:extLst>
              </p:cNvPr>
              <p:cNvSpPr>
                <a:spLocks noRot="1" noChangeAspect="1" noMove="1" noResize="1" noEditPoints="1" noAdjustHandles="1" noChangeArrowheads="1" noChangeShapeType="1" noTextEdit="1"/>
              </p:cNvSpPr>
              <p:nvPr/>
            </p:nvSpPr>
            <p:spPr>
              <a:xfrm>
                <a:off x="1238696" y="4337192"/>
                <a:ext cx="5411529" cy="1569660"/>
              </a:xfrm>
              <a:prstGeom prst="rect">
                <a:avLst/>
              </a:prstGeom>
              <a:blipFill>
                <a:blip r:embed="rId7"/>
                <a:stretch>
                  <a:fillRect l="-563" t="-775" b="-1550"/>
                </a:stretch>
              </a:blipFill>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7D7A6778-65BB-41E4-ABD5-02EBF566ADA8}"/>
              </a:ext>
            </a:extLst>
          </p:cNvPr>
          <p:cNvCxnSpPr>
            <a:cxnSpLocks/>
          </p:cNvCxnSpPr>
          <p:nvPr/>
        </p:nvCxnSpPr>
        <p:spPr>
          <a:xfrm>
            <a:off x="8878006" y="4243141"/>
            <a:ext cx="0" cy="295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871E24D1-EF95-4F9E-8FBE-F7DBFAB43E42}"/>
                  </a:ext>
                </a:extLst>
              </p:cNvPr>
              <p:cNvSpPr/>
              <p:nvPr/>
            </p:nvSpPr>
            <p:spPr>
              <a:xfrm>
                <a:off x="8635179" y="4547580"/>
                <a:ext cx="7328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solidFill>
                            <a:srgbClr val="FF0000"/>
                          </a:solidFill>
                          <a:latin typeface="Cambria Math" panose="02040503050406030204" pitchFamily="18" charset="0"/>
                          <a:ea typeface="黑体" pitchFamily="49" charset="-122"/>
                        </a:rPr>
                        <m:t>0.1</m:t>
                      </m:r>
                      <m:r>
                        <a:rPr lang="en-US" altLang="zh-CN" sz="1600" b="0" i="1" smtClean="0">
                          <a:solidFill>
                            <a:srgbClr val="FF0000"/>
                          </a:solidFill>
                          <a:latin typeface="Cambria Math" panose="02040503050406030204" pitchFamily="18" charset="0"/>
                          <a:ea typeface="黑体" pitchFamily="49" charset="-122"/>
                        </a:rPr>
                        <m:t>99</m:t>
                      </m:r>
                    </m:oMath>
                  </m:oMathPara>
                </a14:m>
                <a:endParaRPr lang="zh-CN" altLang="en-US" sz="16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871E24D1-EF95-4F9E-8FBE-F7DBFAB43E42}"/>
                  </a:ext>
                </a:extLst>
              </p:cNvPr>
              <p:cNvSpPr>
                <a:spLocks noRot="1" noChangeAspect="1" noMove="1" noResize="1" noEditPoints="1" noAdjustHandles="1" noChangeArrowheads="1" noChangeShapeType="1" noTextEdit="1"/>
              </p:cNvSpPr>
              <p:nvPr/>
            </p:nvSpPr>
            <p:spPr>
              <a:xfrm>
                <a:off x="8635179" y="4547580"/>
                <a:ext cx="732893" cy="338554"/>
              </a:xfrm>
              <a:prstGeom prst="rect">
                <a:avLst/>
              </a:prstGeom>
              <a:blipFill>
                <a:blip r:embed="rId8"/>
                <a:stretch>
                  <a:fillRect/>
                </a:stretch>
              </a:blipFill>
            </p:spPr>
            <p:txBody>
              <a:bodyPr/>
              <a:lstStyle/>
              <a:p>
                <a:r>
                  <a:rPr lang="zh-CN" altLang="en-US">
                    <a:noFill/>
                  </a:rPr>
                  <a:t> </a:t>
                </a:r>
              </a:p>
            </p:txBody>
          </p:sp>
        </mc:Fallback>
      </mc:AlternateContent>
      <p:sp>
        <p:nvSpPr>
          <p:cNvPr id="36" name="矩形 35">
            <a:extLst>
              <a:ext uri="{FF2B5EF4-FFF2-40B4-BE49-F238E27FC236}">
                <a16:creationId xmlns:a16="http://schemas.microsoft.com/office/drawing/2014/main" id="{D59E2067-1F66-4022-A5AB-498DD024C5C6}"/>
              </a:ext>
            </a:extLst>
          </p:cNvPr>
          <p:cNvSpPr/>
          <p:nvPr/>
        </p:nvSpPr>
        <p:spPr>
          <a:xfrm>
            <a:off x="6925994" y="4950013"/>
            <a:ext cx="4890868" cy="584775"/>
          </a:xfrm>
          <a:prstGeom prst="rect">
            <a:avLst/>
          </a:prstGeom>
        </p:spPr>
        <p:txBody>
          <a:bodyPr wrap="square">
            <a:spAutoFit/>
          </a:bodyPr>
          <a:lstStyle/>
          <a:p>
            <a:pPr algn="ct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在对片段进行采样的同时，不断以上述方法更新当前状态的价值函数，不断迭代直到价值函数收敛为止。</a:t>
            </a:r>
          </a:p>
        </p:txBody>
      </p:sp>
    </p:spTree>
    <p:extLst>
      <p:ext uri="{BB962C8B-B14F-4D97-AF65-F5344CB8AC3E}">
        <p14:creationId xmlns:p14="http://schemas.microsoft.com/office/powerpoint/2010/main" val="1141477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基于价值的强化学习算法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2" name="图片 1">
            <a:extLst>
              <a:ext uri="{FF2B5EF4-FFF2-40B4-BE49-F238E27FC236}">
                <a16:creationId xmlns:a16="http://schemas.microsoft.com/office/drawing/2014/main" id="{5E40612E-05E3-4FBE-ADB3-A73207570049}"/>
              </a:ext>
            </a:extLst>
          </p:cNvPr>
          <p:cNvPicPr>
            <a:picLocks noChangeAspect="1"/>
          </p:cNvPicPr>
          <p:nvPr/>
        </p:nvPicPr>
        <p:blipFill>
          <a:blip r:embed="rId3"/>
          <a:stretch>
            <a:fillRect/>
          </a:stretch>
        </p:blipFill>
        <p:spPr>
          <a:xfrm>
            <a:off x="678255" y="2522755"/>
            <a:ext cx="4673840" cy="2264950"/>
          </a:xfrm>
          <a:prstGeom prst="rect">
            <a:avLst/>
          </a:prstGeom>
        </p:spPr>
      </p:pic>
      <p:sp>
        <p:nvSpPr>
          <p:cNvPr id="7" name="矩形 6">
            <a:extLst>
              <a:ext uri="{FF2B5EF4-FFF2-40B4-BE49-F238E27FC236}">
                <a16:creationId xmlns:a16="http://schemas.microsoft.com/office/drawing/2014/main" id="{DD6EE8E7-BC57-4253-A310-EE088D3A2392}"/>
              </a:ext>
            </a:extLst>
          </p:cNvPr>
          <p:cNvSpPr/>
          <p:nvPr/>
        </p:nvSpPr>
        <p:spPr>
          <a:xfrm>
            <a:off x="6020972" y="4547867"/>
            <a:ext cx="5097194" cy="1261884"/>
          </a:xfrm>
          <a:prstGeom prst="rect">
            <a:avLst/>
          </a:prstGeom>
        </p:spPr>
        <p:txBody>
          <a:bodyPr wrap="square">
            <a:spAutoFit/>
          </a:bodyPr>
          <a:lstStyle/>
          <a:p>
            <a:endParaRPr lang="zh-CN" altLang="en-US" sz="2800" dirty="0">
              <a:solidFill>
                <a:srgbClr val="000000"/>
              </a:solidFill>
              <a:latin typeface="汉仪玄宋.."/>
            </a:endParaRPr>
          </a:p>
          <a:p>
            <a:pPr algn="just"/>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在策略评估动态规划法的基础上，每次迭代只对一个状态进行策略评估和策略优化，就可以得到算法</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6.5</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，这个算法被称为价值迭代（</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value iteration</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）算法</a:t>
            </a:r>
          </a:p>
        </p:txBody>
      </p:sp>
      <p:pic>
        <p:nvPicPr>
          <p:cNvPr id="8" name="图片 7">
            <a:extLst>
              <a:ext uri="{FF2B5EF4-FFF2-40B4-BE49-F238E27FC236}">
                <a16:creationId xmlns:a16="http://schemas.microsoft.com/office/drawing/2014/main" id="{DB67C574-8779-486A-914A-0071215E74B6}"/>
              </a:ext>
            </a:extLst>
          </p:cNvPr>
          <p:cNvPicPr>
            <a:picLocks noChangeAspect="1"/>
          </p:cNvPicPr>
          <p:nvPr/>
        </p:nvPicPr>
        <p:blipFill>
          <a:blip r:embed="rId4"/>
          <a:stretch>
            <a:fillRect/>
          </a:stretch>
        </p:blipFill>
        <p:spPr>
          <a:xfrm>
            <a:off x="6096000" y="2555565"/>
            <a:ext cx="4645264" cy="2232140"/>
          </a:xfrm>
          <a:prstGeom prst="rect">
            <a:avLst/>
          </a:prstGeom>
        </p:spPr>
      </p:pic>
    </p:spTree>
    <p:extLst>
      <p:ext uri="{BB962C8B-B14F-4D97-AF65-F5344CB8AC3E}">
        <p14:creationId xmlns:p14="http://schemas.microsoft.com/office/powerpoint/2010/main" val="2838373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基于价值的强化学习算法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D2A4AD0-F7D1-4DD0-A54A-8739952578C5}"/>
                  </a:ext>
                </a:extLst>
              </p:cNvPr>
              <p:cNvSpPr/>
              <p:nvPr/>
            </p:nvSpPr>
            <p:spPr>
              <a:xfrm>
                <a:off x="4670968" y="2967335"/>
                <a:ext cx="6545837" cy="830997"/>
              </a:xfrm>
              <a:prstGeom prst="rect">
                <a:avLst/>
              </a:prstGeom>
            </p:spPr>
            <p:txBody>
              <a:bodyPr wrap="square">
                <a:spAutoFit/>
              </a:bodyPr>
              <a:lstStyle/>
              <a:p>
                <a:pPr latinLnBrk="1">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d>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argma</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a</m:t>
                          </m:r>
                        </m:sub>
                      </m:sSub>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d>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DD2A4AD0-F7D1-4DD0-A54A-8739952578C5}"/>
                  </a:ext>
                </a:extLst>
              </p:cNvPr>
              <p:cNvSpPr>
                <a:spLocks noRot="1" noChangeAspect="1" noMove="1" noResize="1" noEditPoints="1" noAdjustHandles="1" noChangeArrowheads="1" noChangeShapeType="1" noTextEdit="1"/>
              </p:cNvSpPr>
              <p:nvPr/>
            </p:nvSpPr>
            <p:spPr>
              <a:xfrm>
                <a:off x="4670968" y="2967335"/>
                <a:ext cx="6545837" cy="830997"/>
              </a:xfrm>
              <a:prstGeom prst="rect">
                <a:avLst/>
              </a:prstGeom>
              <a:blipFill>
                <a:blip r:embed="rId3"/>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F5AA0C19-0C1B-423F-B0FF-9710442C277B}"/>
              </a:ext>
            </a:extLst>
          </p:cNvPr>
          <p:cNvSpPr/>
          <p:nvPr/>
        </p:nvSpPr>
        <p:spPr>
          <a:xfrm>
            <a:off x="5437430" y="2262456"/>
            <a:ext cx="5012911" cy="358688"/>
          </a:xfrm>
          <a:prstGeom prst="rect">
            <a:avLst/>
          </a:prstGeom>
        </p:spPr>
        <p:txBody>
          <a:bodyPr wrap="none">
            <a:spAutoFit/>
          </a:bodyPr>
          <a:lstStyle/>
          <a:p>
            <a:pPr indent="266700" algn="just">
              <a:lnSpc>
                <a:spcPts val="2200"/>
              </a:lnSpc>
              <a:spcBef>
                <a:spcPts val="600"/>
              </a:spcBef>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算法</a:t>
            </a:r>
            <a:r>
              <a:rPr lang="en-US" altLang="zh-CN" dirty="0">
                <a:solidFill>
                  <a:srgbClr val="000000"/>
                </a:solidFill>
                <a:latin typeface="Times New Roman" panose="02020603050405020304" pitchFamily="18" charset="0"/>
                <a:ea typeface="楷体_GB2312"/>
                <a:cs typeface="Times New Roman" panose="02020603050405020304" pitchFamily="18" charset="0"/>
              </a:rPr>
              <a:t>6.5</a:t>
            </a:r>
            <a:r>
              <a:rPr lang="zh-CN" altLang="zh-CN" dirty="0">
                <a:solidFill>
                  <a:srgbClr val="000000"/>
                </a:solidFill>
                <a:latin typeface="Times New Roman" panose="02020603050405020304" pitchFamily="18" charset="0"/>
                <a:ea typeface="楷体_GB2312"/>
                <a:cs typeface="Times New Roman" panose="02020603050405020304" pitchFamily="18" charset="0"/>
              </a:rPr>
              <a:t>中的第</a:t>
            </a:r>
            <a:r>
              <a:rPr lang="en-US" altLang="zh-CN" dirty="0">
                <a:solidFill>
                  <a:srgbClr val="000000"/>
                </a:solidFill>
                <a:latin typeface="Times New Roman" panose="02020603050405020304" pitchFamily="18" charset="0"/>
                <a:ea typeface="楷体_GB2312"/>
                <a:cs typeface="Times New Roman" panose="02020603050405020304" pitchFamily="18" charset="0"/>
              </a:rPr>
              <a:t>4</a:t>
            </a:r>
            <a:r>
              <a:rPr lang="zh-CN" altLang="zh-CN" dirty="0">
                <a:solidFill>
                  <a:srgbClr val="000000"/>
                </a:solidFill>
                <a:latin typeface="Times New Roman" panose="02020603050405020304" pitchFamily="18" charset="0"/>
                <a:ea typeface="楷体_GB2312"/>
                <a:cs typeface="Times New Roman" panose="02020603050405020304" pitchFamily="18" charset="0"/>
              </a:rPr>
              <a:t>行可以拆分成如下两步，即：</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C69B2F4-8D0C-4A23-A021-A3D518885BF0}"/>
                  </a:ext>
                </a:extLst>
              </p:cNvPr>
              <p:cNvSpPr/>
              <p:nvPr/>
            </p:nvSpPr>
            <p:spPr>
              <a:xfrm>
                <a:off x="4961206" y="4035232"/>
                <a:ext cx="6836898" cy="922945"/>
              </a:xfrm>
              <a:prstGeom prst="rect">
                <a:avLst/>
              </a:prstGeom>
            </p:spPr>
            <p:txBody>
              <a:bodyPr wrap="square">
                <a:spAutoFit/>
              </a:bodyPr>
              <a:lstStyle/>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𝑠</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e>
                    </m:d>
                    <m:r>
                      <a:rPr lang="en-US" altLang="zh-CN">
                        <a:solidFill>
                          <a:srgbClr val="000000"/>
                        </a:solidFill>
                        <a:latin typeface="Cambria Math" panose="02040503050406030204" pitchFamily="18" charset="0"/>
                        <a:ea typeface="楷体_GB2312"/>
                        <a:cs typeface="Times New Roman" panose="02020603050405020304" pitchFamily="18" charset="0"/>
                      </a:rPr>
                      <m:t>=</m:t>
                    </m:r>
                    <m:nary>
                      <m:naryPr>
                        <m:chr m:val="∑"/>
                        <m:limLoc m:val="subSup"/>
                        <m:supHide m:val="on"/>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sub>
                      <m:sup/>
                      <m:e>
                        <m:r>
                          <a:rPr lang="en-US" altLang="zh-CN"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e>
                            <m:r>
                              <a:rPr lang="en-US" altLang="zh-CN" i="1">
                                <a:solidFill>
                                  <a:srgbClr val="000000"/>
                                </a:solidFill>
                                <a:latin typeface="Cambria Math" panose="02040503050406030204" pitchFamily="18" charset="0"/>
                                <a:ea typeface="楷体_GB2312"/>
                                <a:cs typeface="Times New Roman" panose="02020603050405020304" pitchFamily="18" charset="0"/>
                              </a:rPr>
                              <m:t>𝑠</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e>
                        </m:d>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𝑅</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𝑠</m:t>
                            </m:r>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𝑎</m:t>
                            </m:r>
                            <m:r>
                              <a:rPr lang="en-US" altLang="zh-CN">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d>
                        <m:r>
                          <a:rPr lang="en-US" altLang="zh-CN">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𝛾</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𝑉</m:t>
                            </m:r>
                          </m:e>
                          <m:sub>
                            <m:r>
                              <a:rPr lang="en-US" altLang="zh-CN"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d>
                        <m:r>
                          <a:rPr lang="en-US" altLang="zh-CN">
                            <a:solidFill>
                              <a:srgbClr val="000000"/>
                            </a:solidFill>
                            <a:latin typeface="Cambria Math" panose="02040503050406030204" pitchFamily="18" charset="0"/>
                            <a:ea typeface="楷体_GB2312"/>
                            <a:cs typeface="Times New Roman" panose="02020603050405020304" pitchFamily="18" charset="0"/>
                          </a:rPr>
                          <m:t>]</m:t>
                        </m:r>
                      </m:e>
                    </m:nary>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。这两步分别对应了策略优化和策略评估两个阶段。也就是说，在算法</a:t>
                </a:r>
                <a:r>
                  <a:rPr lang="en-US" altLang="zh-CN" dirty="0">
                    <a:solidFill>
                      <a:srgbClr val="000000"/>
                    </a:solidFill>
                    <a:latin typeface="Times New Roman" panose="02020603050405020304" pitchFamily="18" charset="0"/>
                    <a:ea typeface="楷体_GB2312"/>
                    <a:cs typeface="Times New Roman" panose="02020603050405020304" pitchFamily="18" charset="0"/>
                  </a:rPr>
                  <a:t>6.5</a:t>
                </a:r>
                <a:r>
                  <a:rPr lang="zh-CN" altLang="zh-CN" dirty="0">
                    <a:solidFill>
                      <a:srgbClr val="000000"/>
                    </a:solidFill>
                    <a:latin typeface="Times New Roman" panose="02020603050405020304" pitchFamily="18" charset="0"/>
                    <a:ea typeface="楷体_GB2312"/>
                    <a:cs typeface="Times New Roman" panose="02020603050405020304" pitchFamily="18" charset="0"/>
                  </a:rPr>
                  <a:t>的内层循环中，就已经交替进行了一次策略优化和一次策略评估。</a:t>
                </a:r>
              </a:p>
            </p:txBody>
          </p:sp>
        </mc:Choice>
        <mc:Fallback xmlns="">
          <p:sp>
            <p:nvSpPr>
              <p:cNvPr id="9" name="矩形 8">
                <a:extLst>
                  <a:ext uri="{FF2B5EF4-FFF2-40B4-BE49-F238E27FC236}">
                    <a16:creationId xmlns:a16="http://schemas.microsoft.com/office/drawing/2014/main" id="{6C69B2F4-8D0C-4A23-A021-A3D518885BF0}"/>
                  </a:ext>
                </a:extLst>
              </p:cNvPr>
              <p:cNvSpPr>
                <a:spLocks noRot="1" noChangeAspect="1" noMove="1" noResize="1" noEditPoints="1" noAdjustHandles="1" noChangeArrowheads="1" noChangeShapeType="1" noTextEdit="1"/>
              </p:cNvSpPr>
              <p:nvPr/>
            </p:nvSpPr>
            <p:spPr>
              <a:xfrm>
                <a:off x="4961206" y="4035232"/>
                <a:ext cx="6836898" cy="922945"/>
              </a:xfrm>
              <a:prstGeom prst="rect">
                <a:avLst/>
              </a:prstGeom>
              <a:blipFill>
                <a:blip r:embed="rId4"/>
                <a:stretch>
                  <a:fillRect l="-803" t="-48344" r="-714" b="-14570"/>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15860DD4-EA6E-4F77-9715-6F7EDE3766F1}"/>
              </a:ext>
            </a:extLst>
          </p:cNvPr>
          <p:cNvGrpSpPr/>
          <p:nvPr/>
        </p:nvGrpSpPr>
        <p:grpSpPr>
          <a:xfrm>
            <a:off x="852473" y="1871214"/>
            <a:ext cx="4155955" cy="2714853"/>
            <a:chOff x="852473" y="1871214"/>
            <a:chExt cx="4155955" cy="2714853"/>
          </a:xfrm>
        </p:grpSpPr>
        <p:pic>
          <p:nvPicPr>
            <p:cNvPr id="50" name="图片 49">
              <a:extLst>
                <a:ext uri="{FF2B5EF4-FFF2-40B4-BE49-F238E27FC236}">
                  <a16:creationId xmlns:a16="http://schemas.microsoft.com/office/drawing/2014/main" id="{670ACCB7-82AE-47E0-B8A4-629F52EC6F42}"/>
                </a:ext>
              </a:extLst>
            </p:cNvPr>
            <p:cNvPicPr>
              <a:picLocks noChangeAspect="1"/>
            </p:cNvPicPr>
            <p:nvPr/>
          </p:nvPicPr>
          <p:blipFill>
            <a:blip r:embed="rId5"/>
            <a:stretch>
              <a:fillRect/>
            </a:stretch>
          </p:blipFill>
          <p:spPr>
            <a:xfrm>
              <a:off x="852473" y="1871214"/>
              <a:ext cx="4155955" cy="2714853"/>
            </a:xfrm>
            <a:prstGeom prst="rect">
              <a:avLst/>
            </a:prstGeom>
          </p:spPr>
        </p:pic>
        <p:pic>
          <p:nvPicPr>
            <p:cNvPr id="10" name="图片 9">
              <a:extLst>
                <a:ext uri="{FF2B5EF4-FFF2-40B4-BE49-F238E27FC236}">
                  <a16:creationId xmlns:a16="http://schemas.microsoft.com/office/drawing/2014/main" id="{2FD07126-02F0-42C1-B476-7DFE5C4D3A9D}"/>
                </a:ext>
              </a:extLst>
            </p:cNvPr>
            <p:cNvPicPr>
              <a:picLocks noChangeAspect="1"/>
            </p:cNvPicPr>
            <p:nvPr/>
          </p:nvPicPr>
          <p:blipFill>
            <a:blip r:embed="rId6"/>
            <a:stretch>
              <a:fillRect/>
            </a:stretch>
          </p:blipFill>
          <p:spPr>
            <a:xfrm>
              <a:off x="1159235" y="4198224"/>
              <a:ext cx="3111660" cy="177809"/>
            </a:xfrm>
            <a:prstGeom prst="rect">
              <a:avLst/>
            </a:prstGeom>
          </p:spPr>
        </p:pic>
      </p:grpSp>
    </p:spTree>
    <p:extLst>
      <p:ext uri="{BB962C8B-B14F-4D97-AF65-F5344CB8AC3E}">
        <p14:creationId xmlns:p14="http://schemas.microsoft.com/office/powerpoint/2010/main" val="2169454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基于价值的强化学习算法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sp>
        <p:nvSpPr>
          <p:cNvPr id="2" name="矩形 1">
            <a:extLst>
              <a:ext uri="{FF2B5EF4-FFF2-40B4-BE49-F238E27FC236}">
                <a16:creationId xmlns:a16="http://schemas.microsoft.com/office/drawing/2014/main" id="{64C57909-41D7-44CC-B8D8-56EE5D7B2574}"/>
              </a:ext>
            </a:extLst>
          </p:cNvPr>
          <p:cNvSpPr/>
          <p:nvPr/>
        </p:nvSpPr>
        <p:spPr>
          <a:xfrm>
            <a:off x="811236" y="1454332"/>
            <a:ext cx="9636369" cy="640816"/>
          </a:xfrm>
          <a:prstGeom prst="rect">
            <a:avLst/>
          </a:prstGeom>
        </p:spPr>
        <p:txBody>
          <a:bodyPr wrap="square">
            <a:spAutoFit/>
          </a:bodyPr>
          <a:lstStyle/>
          <a:p>
            <a:pPr indent="266700" algn="ctr">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以机器人寻路问题为例，假设价值函数的初值如图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6.9(a)</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所示，则完成算法</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6.5</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中一次外层循环后，价值函数的值如图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6.9(b)</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所示。</a:t>
            </a:r>
          </a:p>
        </p:txBody>
      </p:sp>
      <p:pic>
        <p:nvPicPr>
          <p:cNvPr id="12" name="图片 11">
            <a:extLst>
              <a:ext uri="{FF2B5EF4-FFF2-40B4-BE49-F238E27FC236}">
                <a16:creationId xmlns:a16="http://schemas.microsoft.com/office/drawing/2014/main" id="{38F24339-3F37-4897-A8F2-800038AC7922}"/>
              </a:ext>
            </a:extLst>
          </p:cNvPr>
          <p:cNvPicPr>
            <a:picLocks noChangeAspect="1"/>
          </p:cNvPicPr>
          <p:nvPr/>
        </p:nvPicPr>
        <p:blipFill>
          <a:blip r:embed="rId3"/>
          <a:stretch>
            <a:fillRect/>
          </a:stretch>
        </p:blipFill>
        <p:spPr>
          <a:xfrm>
            <a:off x="6457070" y="2376565"/>
            <a:ext cx="4283644" cy="2910195"/>
          </a:xfrm>
          <a:prstGeom prst="rect">
            <a:avLst/>
          </a:prstGeom>
        </p:spPr>
      </p:pic>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4BACD0B-D505-400D-A449-3FD94E043F48}"/>
                  </a:ext>
                </a:extLst>
              </p:cNvPr>
              <p:cNvSpPr/>
              <p:nvPr/>
            </p:nvSpPr>
            <p:spPr>
              <a:xfrm>
                <a:off x="186771" y="2211650"/>
                <a:ext cx="4976072" cy="3962623"/>
              </a:xfrm>
              <a:prstGeom prst="rect">
                <a:avLst/>
              </a:prstGeom>
            </p:spPr>
            <p:txBody>
              <a:bodyPr wrap="square">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以状态</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8</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为例：</a:t>
                </a:r>
              </a:p>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8</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右</m:t>
                          </m:r>
                        </m:e>
                      </m:d>
                      <m:r>
                        <m:rPr>
                          <m:aln/>
                        </m:rP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sub>
                        <m:sup/>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8</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右</m:t>
                              </m:r>
                            </m:e>
                          </m:d>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8</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右</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d>
                            </m:e>
                          </m:d>
                        </m:e>
                      </m:nary>
                    </m:oMath>
                    <m:oMath xmlns:m="http://schemas.openxmlformats.org/officeDocument/2006/math">
                      <m:r>
                        <m:rPr>
                          <m:aln/>
                        </m:rPr>
                        <a:rPr lang="en-US"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1+0.99×0</m:t>
                          </m:r>
                        </m:e>
                      </m:d>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8</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上</m:t>
                          </m:r>
                        </m:e>
                      </m:d>
                      <m:r>
                        <m:rPr>
                          <m:aln/>
                        </m:rP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sub>
                        <m:sup/>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8</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上</m:t>
                              </m:r>
                            </m:e>
                          </m:d>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8</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zh-CN"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上</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d>
                            </m:e>
                          </m:d>
                        </m:e>
                      </m:nary>
                    </m:oMath>
                    <m:oMath xmlns:m="http://schemas.openxmlformats.org/officeDocument/2006/math">
                      <m:r>
                        <m:rPr>
                          <m:aln/>
                        </m:rPr>
                        <a:rPr lang="en-US"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−1+0.99×0</m:t>
                          </m:r>
                        </m:e>
                      </m:d>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m:t>
                      </m:r>
                    </m:oMath>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8</m:t>
                              </m:r>
                            </m:sub>
                          </m:sSub>
                        </m:e>
                      </m:d>
                      <m:r>
                        <m:rPr>
                          <m:aln/>
                        </m:rP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max</m:t>
                          </m:r>
                        </m:e>
                        <m:sub>
                          <m:r>
                            <m:rPr>
                              <m:sty m:val="p"/>
                            </m:rPr>
                            <a:rPr lang="en-US"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a</m:t>
                          </m:r>
                        </m:sub>
                      </m:sSub>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8</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max</m:t>
                          </m:r>
                        </m:fName>
                        <m:e>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m:t>
                              </m:r>
                            </m:e>
                          </m:d>
                        </m:e>
                      </m:func>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r>
                  <a:rPr lang="en-US" altLang="zh-CN" sz="14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因此状态</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8</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的价值函数更新为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，同理可更新其他状态的价值函数。图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6.9(c)</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和图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6.9(d)</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分别为完成了两次和三次外层循环后的价值函数，而图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6.9(e)</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则为完成</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次外层循环后的结果，这个结果已经收敛。</a:t>
                </a:r>
              </a:p>
            </p:txBody>
          </p:sp>
        </mc:Choice>
        <mc:Fallback xmlns="">
          <p:sp>
            <p:nvSpPr>
              <p:cNvPr id="13" name="矩形 12">
                <a:extLst>
                  <a:ext uri="{FF2B5EF4-FFF2-40B4-BE49-F238E27FC236}">
                    <a16:creationId xmlns:a16="http://schemas.microsoft.com/office/drawing/2014/main" id="{34BACD0B-D505-400D-A449-3FD94E043F48}"/>
                  </a:ext>
                </a:extLst>
              </p:cNvPr>
              <p:cNvSpPr>
                <a:spLocks noRot="1" noChangeAspect="1" noMove="1" noResize="1" noEditPoints="1" noAdjustHandles="1" noChangeArrowheads="1" noChangeShapeType="1" noTextEdit="1"/>
              </p:cNvSpPr>
              <p:nvPr/>
            </p:nvSpPr>
            <p:spPr>
              <a:xfrm>
                <a:off x="186771" y="2211650"/>
                <a:ext cx="4976072" cy="3962623"/>
              </a:xfrm>
              <a:prstGeom prst="rect">
                <a:avLst/>
              </a:prstGeom>
              <a:blipFill>
                <a:blip r:embed="rId4"/>
                <a:stretch>
                  <a:fillRect l="-368" r="-368" b="-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394960B-D5DE-4581-9AF3-32947A2C402C}"/>
                  </a:ext>
                </a:extLst>
              </p:cNvPr>
              <p:cNvSpPr/>
              <p:nvPr/>
            </p:nvSpPr>
            <p:spPr>
              <a:xfrm>
                <a:off x="5629420" y="5286760"/>
                <a:ext cx="6264812" cy="1015663"/>
              </a:xfrm>
              <a:prstGeom prst="rect">
                <a:avLst/>
              </a:prstGeom>
            </p:spPr>
            <p:txBody>
              <a:bodyPr wrap="square">
                <a:spAutoFit/>
              </a:bodyPr>
              <a:lstStyle/>
              <a:p>
                <a:pPr indent="266700" algn="just">
                  <a:spcAft>
                    <a:spcPts val="0"/>
                  </a:spcAft>
                </a:pPr>
                <a:r>
                  <a:rPr lang="zh-CN" altLang="zh-CN" sz="1200" dirty="0">
                    <a:solidFill>
                      <a:srgbClr val="000000"/>
                    </a:solidFill>
                    <a:latin typeface="Times New Roman" panose="02020603050405020304" pitchFamily="18" charset="0"/>
                    <a:ea typeface="楷体_GB2312"/>
                    <a:cs typeface="Times New Roman" panose="02020603050405020304" pitchFamily="18" charset="0"/>
                  </a:rPr>
                  <a:t>由于</a:t>
                </a:r>
                <a14:m>
                  <m:oMath xmlns:m="http://schemas.openxmlformats.org/officeDocument/2006/math">
                    <m:sSub>
                      <m:sSubPr>
                        <m:ctrlPr>
                          <a:rPr lang="zh-CN" altLang="zh-CN"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200" i="1">
                            <a:solidFill>
                              <a:srgbClr val="000000"/>
                            </a:solidFill>
                            <a:latin typeface="Cambria Math" panose="02040503050406030204" pitchFamily="18" charset="0"/>
                            <a:ea typeface="楷体_GB2312"/>
                            <a:cs typeface="Times New Roman" panose="02020603050405020304" pitchFamily="18" charset="0"/>
                          </a:rPr>
                          <m:t>8</m:t>
                        </m:r>
                      </m:sub>
                    </m:sSub>
                  </m:oMath>
                </a14:m>
                <a:r>
                  <a:rPr lang="zh-CN" altLang="zh-CN" sz="1200" dirty="0">
                    <a:solidFill>
                      <a:srgbClr val="000000"/>
                    </a:solidFill>
                    <a:latin typeface="Times New Roman" panose="02020603050405020304" pitchFamily="18" charset="0"/>
                    <a:ea typeface="楷体_GB2312"/>
                    <a:cs typeface="Times New Roman" panose="02020603050405020304" pitchFamily="18" charset="0"/>
                  </a:rPr>
                  <a:t>向右移动一个方格进入终止状态会获得</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这样的回报，在价值迭代过程中，可以看到这会使得产生这一回报的状态由于选择了相应行动而获得相应价值，如状态</a:t>
                </a:r>
                <a14:m>
                  <m:oMath xmlns:m="http://schemas.openxmlformats.org/officeDocument/2006/math">
                    <m:sSub>
                      <m:sSubPr>
                        <m:ctrlPr>
                          <a:rPr lang="zh-CN" altLang="zh-CN"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200">
                            <a:solidFill>
                              <a:srgbClr val="000000"/>
                            </a:solidFill>
                            <a:latin typeface="Cambria Math" panose="02040503050406030204" pitchFamily="18" charset="0"/>
                            <a:ea typeface="楷体_GB2312"/>
                            <a:cs typeface="Times New Roman" panose="02020603050405020304" pitchFamily="18" charset="0"/>
                          </a:rPr>
                          <m:t>s</m:t>
                        </m:r>
                      </m:e>
                      <m:sub>
                        <m:r>
                          <a:rPr lang="en-US" altLang="zh-CN" sz="1200">
                            <a:solidFill>
                              <a:srgbClr val="000000"/>
                            </a:solidFill>
                            <a:latin typeface="Cambria Math" panose="02040503050406030204" pitchFamily="18" charset="0"/>
                            <a:ea typeface="楷体_GB2312"/>
                            <a:cs typeface="Times New Roman" panose="02020603050405020304" pitchFamily="18" charset="0"/>
                          </a:rPr>
                          <m:t>8</m:t>
                        </m:r>
                      </m:sub>
                    </m:sSub>
                  </m:oMath>
                </a14:m>
                <a:r>
                  <a:rPr lang="zh-CN" altLang="zh-CN" sz="1200" dirty="0">
                    <a:solidFill>
                      <a:srgbClr val="000000"/>
                    </a:solidFill>
                    <a:latin typeface="Times New Roman" panose="02020603050405020304" pitchFamily="18" charset="0"/>
                    <a:ea typeface="楷体_GB2312"/>
                    <a:cs typeface="Times New Roman" panose="02020603050405020304" pitchFamily="18" charset="0"/>
                  </a:rPr>
                  <a:t>的价值函数从初始时取值</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更新为</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（见图</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 6.9(a)</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和图</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6.9(b)</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）。图</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6.9(f)</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给出了根据图</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6.9(e)</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计算出的策略（动作</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价值相同的情况优先取动作</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上</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）。可见智能体从</a:t>
                </a:r>
                <a14:m>
                  <m:oMath xmlns:m="http://schemas.openxmlformats.org/officeDocument/2006/math">
                    <m:sSub>
                      <m:sSubPr>
                        <m:ctrlPr>
                          <a:rPr lang="zh-CN" altLang="zh-CN"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2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200" dirty="0">
                    <a:solidFill>
                      <a:srgbClr val="000000"/>
                    </a:solidFill>
                    <a:latin typeface="Times New Roman" panose="02020603050405020304" pitchFamily="18" charset="0"/>
                    <a:ea typeface="楷体_GB2312"/>
                    <a:cs typeface="Times New Roman" panose="02020603050405020304" pitchFamily="18" charset="0"/>
                  </a:rPr>
                  <a:t>出发，根据图</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6.9(f)</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中的策略，可以沿着轨迹</a:t>
                </a:r>
                <a14:m>
                  <m:oMath xmlns:m="http://schemas.openxmlformats.org/officeDocument/2006/math">
                    <m:r>
                      <a:rPr lang="en-US" altLang="zh-CN" sz="12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2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2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200" i="1">
                            <a:solidFill>
                              <a:srgbClr val="000000"/>
                            </a:solidFill>
                            <a:latin typeface="Cambria Math" panose="02040503050406030204" pitchFamily="18" charset="0"/>
                            <a:ea typeface="楷体_GB2312"/>
                            <a:cs typeface="Times New Roman" panose="02020603050405020304" pitchFamily="18" charset="0"/>
                          </a:rPr>
                          <m:t>4</m:t>
                        </m:r>
                      </m:sub>
                    </m:sSub>
                    <m:r>
                      <a:rPr lang="en-US" altLang="zh-CN" sz="12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200" i="1">
                            <a:solidFill>
                              <a:srgbClr val="000000"/>
                            </a:solidFill>
                            <a:latin typeface="Cambria Math" panose="02040503050406030204" pitchFamily="18" charset="0"/>
                            <a:ea typeface="楷体_GB2312"/>
                            <a:cs typeface="Times New Roman" panose="02020603050405020304" pitchFamily="18" charset="0"/>
                          </a:rPr>
                          <m:t>7</m:t>
                        </m:r>
                      </m:sub>
                    </m:sSub>
                    <m:r>
                      <a:rPr lang="en-US" altLang="zh-CN" sz="12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200" i="1">
                            <a:solidFill>
                              <a:srgbClr val="000000"/>
                            </a:solidFill>
                            <a:latin typeface="Cambria Math" panose="02040503050406030204" pitchFamily="18" charset="0"/>
                            <a:ea typeface="楷体_GB2312"/>
                            <a:cs typeface="Times New Roman" panose="02020603050405020304" pitchFamily="18" charset="0"/>
                          </a:rPr>
                          <m:t>8</m:t>
                        </m:r>
                      </m:sub>
                    </m:sSub>
                    <m:r>
                      <a:rPr lang="en-US" altLang="zh-CN" sz="12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200" i="1">
                            <a:solidFill>
                              <a:srgbClr val="000000"/>
                            </a:solidFill>
                            <a:latin typeface="Cambria Math" panose="02040503050406030204" pitchFamily="18" charset="0"/>
                            <a:ea typeface="楷体_GB2312"/>
                            <a:cs typeface="Times New Roman" panose="02020603050405020304" pitchFamily="18" charset="0"/>
                          </a:rPr>
                          <m:t>9</m:t>
                        </m:r>
                      </m:sub>
                    </m:sSub>
                    <m:r>
                      <a:rPr lang="en-US" altLang="zh-CN" sz="12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200" dirty="0">
                    <a:solidFill>
                      <a:srgbClr val="000000"/>
                    </a:solidFill>
                    <a:latin typeface="Times New Roman" panose="02020603050405020304" pitchFamily="18" charset="0"/>
                    <a:ea typeface="楷体_GB2312"/>
                    <a:cs typeface="Times New Roman" panose="02020603050405020304" pitchFamily="18" charset="0"/>
                  </a:rPr>
                  <a:t>到达目标。</a:t>
                </a:r>
              </a:p>
            </p:txBody>
          </p:sp>
        </mc:Choice>
        <mc:Fallback xmlns="">
          <p:sp>
            <p:nvSpPr>
              <p:cNvPr id="14" name="矩形 13">
                <a:extLst>
                  <a:ext uri="{FF2B5EF4-FFF2-40B4-BE49-F238E27FC236}">
                    <a16:creationId xmlns:a16="http://schemas.microsoft.com/office/drawing/2014/main" id="{3394960B-D5DE-4581-9AF3-32947A2C402C}"/>
                  </a:ext>
                </a:extLst>
              </p:cNvPr>
              <p:cNvSpPr>
                <a:spLocks noRot="1" noChangeAspect="1" noMove="1" noResize="1" noEditPoints="1" noAdjustHandles="1" noChangeArrowheads="1" noChangeShapeType="1" noTextEdit="1"/>
              </p:cNvSpPr>
              <p:nvPr/>
            </p:nvSpPr>
            <p:spPr>
              <a:xfrm>
                <a:off x="5629420" y="5286760"/>
                <a:ext cx="6264812" cy="1015663"/>
              </a:xfrm>
              <a:prstGeom prst="rect">
                <a:avLst/>
              </a:prstGeom>
              <a:blipFill>
                <a:blip r:embed="rId5"/>
                <a:stretch>
                  <a:fillRect r="-2626"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3757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C8F93FF-7CAA-40B6-989B-665B09ED4B37}"/>
                  </a:ext>
                </a:extLst>
              </p:cNvPr>
              <p:cNvSpPr txBox="1"/>
              <p:nvPr/>
            </p:nvSpPr>
            <p:spPr>
              <a:xfrm>
                <a:off x="374342" y="2075666"/>
                <a:ext cx="5721658" cy="2570191"/>
              </a:xfrm>
              <a:prstGeom prst="rect">
                <a:avLst/>
              </a:prstGeom>
              <a:noFill/>
              <a:ln>
                <a:solidFill>
                  <a:schemeClr val="tx1"/>
                </a:solidFill>
              </a:ln>
            </p:spPr>
            <p:txBody>
              <a:bodyPr wrap="square" rtlCol="0">
                <a:spAutoFit/>
              </a:bodyPr>
              <a:lstStyle/>
              <a:p>
                <a:r>
                  <a:rPr lang="zh-CN" altLang="en-US" sz="1400" dirty="0">
                    <a:latin typeface="Times New Roman" panose="02020603050405020304" pitchFamily="18" charset="0"/>
                    <a:ea typeface="黑体" pitchFamily="49" charset="-122"/>
                    <a:cs typeface="Times New Roman" panose="02020603050405020304" pitchFamily="18" charset="0"/>
                  </a:rPr>
                  <a:t>初始化</a:t>
                </a:r>
                <a14:m>
                  <m:oMath xmlns:m="http://schemas.openxmlformats.org/officeDocument/2006/math">
                    <m:sSub>
                      <m:sSubPr>
                        <m:ctrlPr>
                          <a:rPr lang="en-US" altLang="zh-CN" sz="1400" i="1" smtClean="0">
                            <a:solidFill>
                              <a:schemeClr val="tx1"/>
                            </a:solidFill>
                            <a:latin typeface="Cambria Math" panose="02040503050406030204" pitchFamily="18" charset="0"/>
                            <a:ea typeface="黑体" pitchFamily="49" charset="-122"/>
                          </a:rPr>
                        </m:ctrlPr>
                      </m:sSubPr>
                      <m:e>
                        <m:r>
                          <a:rPr lang="en-US" altLang="zh-CN" sz="1400" i="1">
                            <a:solidFill>
                              <a:schemeClr val="tx1"/>
                            </a:solidFill>
                            <a:latin typeface="Cambria Math" panose="02040503050406030204" pitchFamily="18" charset="0"/>
                            <a:ea typeface="黑体" pitchFamily="49" charset="-122"/>
                          </a:rPr>
                          <m:t>𝑞</m:t>
                        </m:r>
                      </m:e>
                      <m:sub>
                        <m:r>
                          <a:rPr lang="en-US" altLang="zh-CN" sz="1400" i="1">
                            <a:solidFill>
                              <a:schemeClr val="tx1"/>
                            </a:solidFill>
                            <a:latin typeface="Cambria Math" panose="02040503050406030204" pitchFamily="18" charset="0"/>
                            <a:ea typeface="黑体" pitchFamily="49" charset="-122"/>
                          </a:rPr>
                          <m:t>𝜋</m:t>
                        </m:r>
                      </m:sub>
                    </m:sSub>
                  </m:oMath>
                </a14:m>
                <a:r>
                  <a:rPr lang="zh-CN" altLang="en-US" sz="1400" dirty="0">
                    <a:latin typeface="Times New Roman" panose="02020603050405020304" pitchFamily="18" charset="0"/>
                    <a:ea typeface="黑体" pitchFamily="49" charset="-122"/>
                    <a:cs typeface="Times New Roman" panose="02020603050405020304" pitchFamily="18" charset="0"/>
                  </a:rPr>
                  <a:t>函数</a:t>
                </a:r>
                <a:endParaRPr lang="en-US" altLang="zh-CN" sz="1400" dirty="0">
                  <a:latin typeface="Times New Roman" panose="02020603050405020304" pitchFamily="18" charset="0"/>
                  <a:ea typeface="黑体" pitchFamily="49" charset="-122"/>
                  <a:cs typeface="Times New Roman" panose="02020603050405020304" pitchFamily="18" charset="0"/>
                </a:endParaRPr>
              </a:p>
              <a:p>
                <a:r>
                  <a:rPr lang="zh-CN" altLang="en-US" sz="1400" dirty="0">
                    <a:latin typeface="Times New Roman" panose="02020603050405020304" pitchFamily="18" charset="0"/>
                    <a:ea typeface="黑体" pitchFamily="49" charset="-122"/>
                    <a:cs typeface="Times New Roman" panose="02020603050405020304" pitchFamily="18" charset="0"/>
                  </a:rPr>
                  <a:t>循环</a:t>
                </a:r>
                <a:endParaRPr lang="en-US" altLang="zh-CN" sz="1400" dirty="0">
                  <a:latin typeface="Times New Roman" panose="02020603050405020304" pitchFamily="18" charset="0"/>
                  <a:ea typeface="黑体" pitchFamily="49" charset="-122"/>
                  <a:cs typeface="Times New Roman" panose="02020603050405020304" pitchFamily="18" charset="0"/>
                </a:endParaRPr>
              </a:p>
              <a:p>
                <a:r>
                  <a:rPr lang="en-US" altLang="zh-CN" sz="1400" dirty="0">
                    <a:latin typeface="Times New Roman" panose="02020603050405020304" pitchFamily="18" charset="0"/>
                    <a:ea typeface="黑体" pitchFamily="49" charset="-122"/>
                    <a:cs typeface="Times New Roman" panose="02020603050405020304" pitchFamily="18" charset="0"/>
                  </a:rPr>
                  <a:t>        </a:t>
                </a:r>
                <a:r>
                  <a:rPr lang="zh-CN" altLang="en-US" sz="1400" dirty="0">
                    <a:latin typeface="Times New Roman" panose="02020603050405020304" pitchFamily="18" charset="0"/>
                    <a:ea typeface="黑体" pitchFamily="49" charset="-122"/>
                    <a:cs typeface="Times New Roman" panose="02020603050405020304" pitchFamily="18" charset="0"/>
                  </a:rPr>
                  <a:t>初始化</a:t>
                </a:r>
                <a:r>
                  <a:rPr lang="en-US" altLang="zh-CN" sz="1400" dirty="0">
                    <a:latin typeface="Times New Roman" panose="02020603050405020304" pitchFamily="18" charset="0"/>
                    <a:ea typeface="黑体" pitchFamily="49" charset="-122"/>
                    <a:cs typeface="Times New Roman" panose="02020603050405020304" pitchFamily="18" charset="0"/>
                  </a:rPr>
                  <a:t>s</a:t>
                </a:r>
                <a:r>
                  <a:rPr lang="zh-CN" altLang="en-US" sz="1400" dirty="0">
                    <a:latin typeface="Times New Roman" panose="02020603050405020304" pitchFamily="18" charset="0"/>
                    <a:ea typeface="黑体" pitchFamily="49" charset="-122"/>
                    <a:cs typeface="Times New Roman" panose="02020603050405020304" pitchFamily="18" charset="0"/>
                  </a:rPr>
                  <a:t>为初始状态</a:t>
                </a:r>
                <a:endParaRPr lang="en-US" altLang="zh-CN" sz="1400" dirty="0">
                  <a:latin typeface="Times New Roman" panose="02020603050405020304" pitchFamily="18" charset="0"/>
                  <a:ea typeface="黑体" pitchFamily="49" charset="-122"/>
                  <a:cs typeface="Times New Roman" panose="02020603050405020304" pitchFamily="18" charset="0"/>
                </a:endParaRPr>
              </a:p>
              <a:p>
                <a:r>
                  <a:rPr lang="en-US" altLang="zh-CN" sz="1400" dirty="0">
                    <a:latin typeface="Times New Roman" panose="02020603050405020304" pitchFamily="18" charset="0"/>
                    <a:ea typeface="黑体" pitchFamily="49" charset="-122"/>
                    <a:cs typeface="Times New Roman" panose="02020603050405020304" pitchFamily="18" charset="0"/>
                  </a:rPr>
                  <a:t>        </a:t>
                </a:r>
                <a:r>
                  <a:rPr lang="zh-CN" altLang="en-US" sz="1400" dirty="0">
                    <a:latin typeface="Times New Roman" panose="02020603050405020304" pitchFamily="18" charset="0"/>
                    <a:ea typeface="黑体" pitchFamily="49" charset="-122"/>
                    <a:cs typeface="Times New Roman" panose="02020603050405020304" pitchFamily="18" charset="0"/>
                  </a:rPr>
                  <a:t>循环</a:t>
                </a:r>
                <a:endParaRPr lang="en-US" altLang="zh-CN" sz="1400" dirty="0">
                  <a:latin typeface="Times New Roman" panose="02020603050405020304" pitchFamily="18" charset="0"/>
                  <a:ea typeface="黑体" pitchFamily="49" charset="-122"/>
                  <a:cs typeface="Times New Roman" panose="02020603050405020304" pitchFamily="18" charset="0"/>
                </a:endParaRPr>
              </a:p>
              <a:p>
                <a:r>
                  <a:rPr lang="en-US" altLang="zh-CN" sz="14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400" b="0" i="1" strike="sngStrike" smtClean="0">
                        <a:latin typeface="Cambria Math" panose="02040503050406030204" pitchFamily="18" charset="0"/>
                        <a:ea typeface="黑体" pitchFamily="49" charset="-122"/>
                      </a:rPr>
                      <m:t>𝑎</m:t>
                    </m:r>
                    <m:r>
                      <a:rPr lang="en-US" altLang="zh-CN" sz="1400" b="0" i="1" strike="sngStrike" smtClean="0">
                        <a:latin typeface="Cambria Math" panose="02040503050406030204" pitchFamily="18" charset="0"/>
                        <a:ea typeface="黑体" pitchFamily="49" charset="-122"/>
                      </a:rPr>
                      <m:t>∼</m:t>
                    </m:r>
                    <m:r>
                      <a:rPr lang="en-US" altLang="zh-CN" sz="1400" b="0" i="1" strike="sngStrike" smtClean="0">
                        <a:latin typeface="Cambria Math" panose="02040503050406030204" pitchFamily="18" charset="0"/>
                        <a:ea typeface="黑体" pitchFamily="49" charset="-122"/>
                      </a:rPr>
                      <m:t>𝜋</m:t>
                    </m:r>
                    <m:r>
                      <a:rPr lang="en-US" altLang="zh-CN" sz="1400" b="0" i="1" strike="sngStrike" smtClean="0">
                        <a:latin typeface="Cambria Math" panose="02040503050406030204" pitchFamily="18" charset="0"/>
                        <a:ea typeface="黑体" pitchFamily="49" charset="-122"/>
                      </a:rPr>
                      <m:t>(</m:t>
                    </m:r>
                    <m:r>
                      <a:rPr lang="en-US" altLang="zh-CN" sz="1400" b="0" i="1" strike="sngStrike" smtClean="0">
                        <a:latin typeface="Cambria Math" panose="02040503050406030204" pitchFamily="18" charset="0"/>
                        <a:ea typeface="黑体" pitchFamily="49" charset="-122"/>
                      </a:rPr>
                      <m:t>𝑠</m:t>
                    </m:r>
                    <m:r>
                      <a:rPr lang="en-US" altLang="zh-CN" sz="1400" b="0" i="1" strike="sngStrike" smtClean="0">
                        <a:latin typeface="Cambria Math" panose="02040503050406030204" pitchFamily="18" charset="0"/>
                        <a:ea typeface="黑体" pitchFamily="49" charset="-122"/>
                      </a:rPr>
                      <m:t>,⋅)</m:t>
                    </m:r>
                  </m:oMath>
                </a14:m>
                <a:r>
                  <a:rPr lang="en-US" altLang="zh-CN" sz="14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400" b="0" i="1" dirty="0" smtClean="0">
                        <a:solidFill>
                          <a:srgbClr val="FF0000"/>
                        </a:solidFill>
                        <a:latin typeface="Cambria Math" panose="02040503050406030204" pitchFamily="18" charset="0"/>
                        <a:ea typeface="黑体" pitchFamily="49" charset="-122"/>
                      </a:rPr>
                      <m:t>𝑎</m:t>
                    </m:r>
                    <m:r>
                      <a:rPr lang="en-US" altLang="zh-CN" sz="1400" b="0" i="1" dirty="0" smtClean="0">
                        <a:solidFill>
                          <a:srgbClr val="FF0000"/>
                        </a:solidFill>
                        <a:latin typeface="Cambria Math" panose="02040503050406030204" pitchFamily="18" charset="0"/>
                        <a:ea typeface="黑体" pitchFamily="49" charset="-122"/>
                      </a:rPr>
                      <m:t>=</m:t>
                    </m:r>
                    <m:sSub>
                      <m:sSubPr>
                        <m:ctrlPr>
                          <a:rPr lang="en-US" altLang="zh-CN" sz="1400" b="0" i="1" dirty="0" smtClean="0">
                            <a:solidFill>
                              <a:srgbClr val="FF0000"/>
                            </a:solidFill>
                            <a:latin typeface="Cambria Math" panose="02040503050406030204" pitchFamily="18" charset="0"/>
                            <a:ea typeface="黑体" pitchFamily="49" charset="-122"/>
                          </a:rPr>
                        </m:ctrlPr>
                      </m:sSubPr>
                      <m:e>
                        <m:r>
                          <m:rPr>
                            <m:sty m:val="p"/>
                          </m:rPr>
                          <a:rPr lang="en-US" altLang="zh-CN" sz="1400" b="0" i="0" dirty="0" smtClean="0">
                            <a:solidFill>
                              <a:srgbClr val="FF0000"/>
                            </a:solidFill>
                            <a:latin typeface="Cambria Math" panose="02040503050406030204" pitchFamily="18" charset="0"/>
                            <a:ea typeface="黑体" pitchFamily="49" charset="-122"/>
                          </a:rPr>
                          <m:t>argmax</m:t>
                        </m:r>
                      </m:e>
                      <m:sub>
                        <m:sSup>
                          <m:sSupPr>
                            <m:ctrlPr>
                              <a:rPr lang="en-US" altLang="zh-CN" sz="1400" b="0" i="1" dirty="0" smtClean="0">
                                <a:solidFill>
                                  <a:srgbClr val="FF0000"/>
                                </a:solidFill>
                                <a:latin typeface="Cambria Math" panose="02040503050406030204" pitchFamily="18" charset="0"/>
                                <a:ea typeface="黑体" pitchFamily="49" charset="-122"/>
                              </a:rPr>
                            </m:ctrlPr>
                          </m:sSupPr>
                          <m:e>
                            <m:r>
                              <a:rPr lang="en-US" altLang="zh-CN" sz="1400" b="0" i="1" dirty="0" smtClean="0">
                                <a:solidFill>
                                  <a:srgbClr val="FF0000"/>
                                </a:solidFill>
                                <a:latin typeface="Cambria Math" panose="02040503050406030204" pitchFamily="18" charset="0"/>
                                <a:ea typeface="黑体" pitchFamily="49" charset="-122"/>
                              </a:rPr>
                              <m:t>𝑎</m:t>
                            </m:r>
                          </m:e>
                          <m:sup>
                            <m:r>
                              <a:rPr lang="en-US" altLang="zh-CN" sz="1400" b="0" i="1" dirty="0" smtClean="0">
                                <a:solidFill>
                                  <a:srgbClr val="FF0000"/>
                                </a:solidFill>
                                <a:latin typeface="Cambria Math" panose="02040503050406030204" pitchFamily="18" charset="0"/>
                                <a:ea typeface="黑体" pitchFamily="49" charset="-122"/>
                              </a:rPr>
                              <m:t>′</m:t>
                            </m:r>
                          </m:sup>
                        </m:sSup>
                      </m:sub>
                    </m:sSub>
                    <m:sSub>
                      <m:sSubPr>
                        <m:ctrlPr>
                          <a:rPr lang="en-US" altLang="zh-CN" sz="1400" b="0" i="1" dirty="0" smtClean="0">
                            <a:solidFill>
                              <a:srgbClr val="FF0000"/>
                            </a:solidFill>
                            <a:latin typeface="Cambria Math" panose="02040503050406030204" pitchFamily="18" charset="0"/>
                            <a:ea typeface="黑体" pitchFamily="49" charset="-122"/>
                          </a:rPr>
                        </m:ctrlPr>
                      </m:sSubPr>
                      <m:e>
                        <m:r>
                          <a:rPr lang="en-US" altLang="zh-CN" sz="1400" b="0" i="1" dirty="0" smtClean="0">
                            <a:solidFill>
                              <a:srgbClr val="FF0000"/>
                            </a:solidFill>
                            <a:latin typeface="Cambria Math" panose="02040503050406030204" pitchFamily="18" charset="0"/>
                            <a:ea typeface="黑体" pitchFamily="49" charset="-122"/>
                          </a:rPr>
                          <m:t>𝑞</m:t>
                        </m:r>
                      </m:e>
                      <m:sub>
                        <m:r>
                          <a:rPr lang="en-US" altLang="zh-CN" sz="1400" b="0" i="1" dirty="0" smtClean="0">
                            <a:solidFill>
                              <a:srgbClr val="FF0000"/>
                            </a:solidFill>
                            <a:latin typeface="Cambria Math" panose="02040503050406030204" pitchFamily="18" charset="0"/>
                            <a:ea typeface="黑体" pitchFamily="49" charset="-122"/>
                          </a:rPr>
                          <m:t>𝜋</m:t>
                        </m:r>
                      </m:sub>
                    </m:sSub>
                    <m:r>
                      <a:rPr lang="en-US" altLang="zh-CN" sz="1400" b="0" i="1" dirty="0" smtClean="0">
                        <a:solidFill>
                          <a:srgbClr val="FF0000"/>
                        </a:solidFill>
                        <a:latin typeface="Cambria Math" panose="02040503050406030204" pitchFamily="18" charset="0"/>
                        <a:ea typeface="黑体" pitchFamily="49" charset="-122"/>
                      </a:rPr>
                      <m:t>(</m:t>
                    </m:r>
                    <m:r>
                      <a:rPr lang="en-US" altLang="zh-CN" sz="1400" b="0" i="1" dirty="0" smtClean="0">
                        <a:solidFill>
                          <a:srgbClr val="FF0000"/>
                        </a:solidFill>
                        <a:latin typeface="Cambria Math" panose="02040503050406030204" pitchFamily="18" charset="0"/>
                        <a:ea typeface="黑体" pitchFamily="49" charset="-122"/>
                      </a:rPr>
                      <m:t>𝑠</m:t>
                    </m:r>
                    <m:r>
                      <a:rPr lang="en-US" altLang="zh-CN" sz="1400" b="0" i="1" dirty="0" smtClean="0">
                        <a:solidFill>
                          <a:srgbClr val="FF0000"/>
                        </a:solidFill>
                        <a:latin typeface="Cambria Math" panose="02040503050406030204" pitchFamily="18" charset="0"/>
                        <a:ea typeface="黑体" pitchFamily="49" charset="-122"/>
                      </a:rPr>
                      <m:t>,</m:t>
                    </m:r>
                    <m:r>
                      <a:rPr lang="en-US" altLang="zh-CN" sz="1400" b="0" i="1" dirty="0" smtClean="0">
                        <a:solidFill>
                          <a:srgbClr val="FF0000"/>
                        </a:solidFill>
                        <a:latin typeface="Cambria Math" panose="02040503050406030204" pitchFamily="18" charset="0"/>
                        <a:ea typeface="黑体" pitchFamily="49" charset="-122"/>
                      </a:rPr>
                      <m:t>𝑎</m:t>
                    </m:r>
                    <m:r>
                      <a:rPr lang="en-US" altLang="zh-CN" sz="1400" b="0" i="1" dirty="0" smtClean="0">
                        <a:solidFill>
                          <a:srgbClr val="FF0000"/>
                        </a:solidFill>
                        <a:latin typeface="Cambria Math" panose="02040503050406030204" pitchFamily="18" charset="0"/>
                        <a:ea typeface="黑体" pitchFamily="49" charset="-122"/>
                      </a:rPr>
                      <m:t>′)</m:t>
                    </m:r>
                  </m:oMath>
                </a14:m>
                <a:endParaRPr lang="en-US" altLang="zh-CN" sz="1400" dirty="0">
                  <a:latin typeface="Times New Roman" panose="02020603050405020304" pitchFamily="18" charset="0"/>
                  <a:ea typeface="黑体" pitchFamily="49" charset="-122"/>
                  <a:cs typeface="Times New Roman" panose="02020603050405020304" pitchFamily="18" charset="0"/>
                </a:endParaRPr>
              </a:p>
              <a:p>
                <a:r>
                  <a:rPr lang="en-US" altLang="zh-CN" sz="1400" dirty="0">
                    <a:latin typeface="Times New Roman" panose="02020603050405020304" pitchFamily="18" charset="0"/>
                    <a:ea typeface="黑体" pitchFamily="49" charset="-122"/>
                    <a:cs typeface="Times New Roman" panose="02020603050405020304" pitchFamily="18" charset="0"/>
                  </a:rPr>
                  <a:t>                </a:t>
                </a:r>
                <a:r>
                  <a:rPr lang="zh-CN" altLang="en-US" sz="1400" dirty="0">
                    <a:latin typeface="Times New Roman" panose="02020603050405020304" pitchFamily="18" charset="0"/>
                    <a:ea typeface="黑体" pitchFamily="49" charset="-122"/>
                    <a:cs typeface="Times New Roman" panose="02020603050405020304" pitchFamily="18" charset="0"/>
                  </a:rPr>
                  <a:t>执行动作</a:t>
                </a:r>
                <a14:m>
                  <m:oMath xmlns:m="http://schemas.openxmlformats.org/officeDocument/2006/math">
                    <m:r>
                      <a:rPr lang="en-US" altLang="zh-CN" sz="1400" b="0" i="1" smtClean="0">
                        <a:latin typeface="Cambria Math" panose="02040503050406030204" pitchFamily="18" charset="0"/>
                        <a:ea typeface="黑体" pitchFamily="49" charset="-122"/>
                      </a:rPr>
                      <m:t>𝑎</m:t>
                    </m:r>
                  </m:oMath>
                </a14:m>
                <a:r>
                  <a:rPr lang="zh-CN" altLang="en-US" sz="1400" dirty="0">
                    <a:latin typeface="Times New Roman" panose="02020603050405020304" pitchFamily="18" charset="0"/>
                    <a:ea typeface="黑体" pitchFamily="49" charset="-122"/>
                    <a:cs typeface="Times New Roman" panose="02020603050405020304" pitchFamily="18" charset="0"/>
                  </a:rPr>
                  <a:t>，观察奖励</a:t>
                </a:r>
                <a14:m>
                  <m:oMath xmlns:m="http://schemas.openxmlformats.org/officeDocument/2006/math">
                    <m:r>
                      <a:rPr lang="en-US" altLang="zh-CN" sz="1400" b="0" i="1" smtClean="0">
                        <a:latin typeface="Cambria Math" panose="02040503050406030204" pitchFamily="18" charset="0"/>
                        <a:ea typeface="黑体" pitchFamily="49" charset="-122"/>
                      </a:rPr>
                      <m:t>𝑅</m:t>
                    </m:r>
                  </m:oMath>
                </a14:m>
                <a:r>
                  <a:rPr lang="zh-CN" altLang="en-US" sz="1400" dirty="0">
                    <a:latin typeface="Times New Roman" panose="02020603050405020304" pitchFamily="18" charset="0"/>
                    <a:ea typeface="黑体" pitchFamily="49" charset="-122"/>
                    <a:cs typeface="Times New Roman" panose="02020603050405020304" pitchFamily="18" charset="0"/>
                  </a:rPr>
                  <a:t>和下一个状态</a:t>
                </a:r>
                <a14:m>
                  <m:oMath xmlns:m="http://schemas.openxmlformats.org/officeDocument/2006/math">
                    <m:r>
                      <a:rPr lang="en-US" altLang="zh-CN" sz="1400" b="0" i="1" smtClean="0">
                        <a:latin typeface="Cambria Math" panose="02040503050406030204" pitchFamily="18" charset="0"/>
                        <a:ea typeface="黑体" pitchFamily="49" charset="-122"/>
                      </a:rPr>
                      <m:t>𝑠</m:t>
                    </m:r>
                    <m:r>
                      <a:rPr lang="en-US" altLang="zh-CN" sz="1400" b="0" i="1" smtClean="0">
                        <a:latin typeface="Cambria Math" panose="02040503050406030204" pitchFamily="18" charset="0"/>
                        <a:ea typeface="黑体" pitchFamily="49" charset="-122"/>
                      </a:rPr>
                      <m:t>′</m:t>
                    </m:r>
                  </m:oMath>
                </a14:m>
                <a:endParaRPr lang="en-US" altLang="zh-CN" sz="1400" dirty="0">
                  <a:latin typeface="Times New Roman" panose="02020603050405020304" pitchFamily="18" charset="0"/>
                  <a:ea typeface="黑体" pitchFamily="49" charset="-122"/>
                  <a:cs typeface="Times New Roman" panose="02020603050405020304" pitchFamily="18" charset="0"/>
                </a:endParaRPr>
              </a:p>
              <a:p>
                <a:r>
                  <a:rPr lang="zh-CN" altLang="en-US" sz="1400" dirty="0">
                    <a:latin typeface="Times New Roman" panose="02020603050405020304" pitchFamily="18" charset="0"/>
                    <a:ea typeface="黑体" pitchFamily="49" charset="-122"/>
                    <a:cs typeface="Times New Roman" panose="02020603050405020304" pitchFamily="18" charset="0"/>
                  </a:rPr>
                  <a:t>                </a:t>
                </a:r>
                <a:r>
                  <a:rPr lang="zh-CN" altLang="en-US" sz="1400" strike="sngStrike" dirty="0">
                    <a:latin typeface="Times New Roman" panose="02020603050405020304" pitchFamily="18" charset="0"/>
                    <a:ea typeface="黑体" pitchFamily="49" charset="-122"/>
                    <a:cs typeface="Times New Roman" panose="02020603050405020304" pitchFamily="18" charset="0"/>
                  </a:rPr>
                  <a:t>更新</a:t>
                </a:r>
                <a14:m>
                  <m:oMath xmlns:m="http://schemas.openxmlformats.org/officeDocument/2006/math">
                    <m:sSub>
                      <m:sSubPr>
                        <m:ctrlPr>
                          <a:rPr lang="en-US" altLang="zh-CN" sz="1400" i="1" strike="sngStrike">
                            <a:latin typeface="Cambria Math" panose="02040503050406030204" pitchFamily="18" charset="0"/>
                            <a:ea typeface="黑体" pitchFamily="49" charset="-122"/>
                          </a:rPr>
                        </m:ctrlPr>
                      </m:sSubPr>
                      <m:e>
                        <m:r>
                          <a:rPr lang="en-US" altLang="zh-CN" sz="1400" i="1" strike="sngStrike">
                            <a:latin typeface="Cambria Math" panose="02040503050406030204" pitchFamily="18" charset="0"/>
                            <a:ea typeface="黑体" pitchFamily="49" charset="-122"/>
                          </a:rPr>
                          <m:t>𝑉</m:t>
                        </m:r>
                      </m:e>
                      <m:sub>
                        <m:r>
                          <a:rPr lang="en-US" altLang="zh-CN" sz="1400" i="1" strike="sngStrike">
                            <a:latin typeface="Cambria Math" panose="02040503050406030204" pitchFamily="18" charset="0"/>
                            <a:ea typeface="黑体" pitchFamily="49" charset="-122"/>
                          </a:rPr>
                          <m:t>𝜋</m:t>
                        </m:r>
                      </m:sub>
                    </m:sSub>
                    <m:d>
                      <m:dPr>
                        <m:ctrlPr>
                          <a:rPr lang="en-US" altLang="zh-CN" sz="1400" i="1" strike="sngStrike">
                            <a:latin typeface="Cambria Math" panose="02040503050406030204" pitchFamily="18" charset="0"/>
                            <a:ea typeface="黑体" pitchFamily="49" charset="-122"/>
                          </a:rPr>
                        </m:ctrlPr>
                      </m:dPr>
                      <m:e>
                        <m:r>
                          <a:rPr lang="en-US" altLang="zh-CN" sz="1400" i="1" strike="sngStrike">
                            <a:latin typeface="Cambria Math" panose="02040503050406030204" pitchFamily="18" charset="0"/>
                            <a:ea typeface="黑体" pitchFamily="49" charset="-122"/>
                          </a:rPr>
                          <m:t>𝑠</m:t>
                        </m:r>
                      </m:e>
                    </m:d>
                    <m:r>
                      <a:rPr lang="en-US" altLang="zh-CN" sz="1400" i="1" strike="sngStrike">
                        <a:latin typeface="Cambria Math" panose="02040503050406030204" pitchFamily="18" charset="0"/>
                        <a:ea typeface="黑体" pitchFamily="49" charset="-122"/>
                      </a:rPr>
                      <m:t>←</m:t>
                    </m:r>
                    <m:sSub>
                      <m:sSubPr>
                        <m:ctrlPr>
                          <a:rPr lang="en-US" altLang="zh-CN" sz="1400" i="1" strike="sngStrike">
                            <a:latin typeface="Cambria Math" panose="02040503050406030204" pitchFamily="18" charset="0"/>
                            <a:ea typeface="黑体" pitchFamily="49" charset="-122"/>
                          </a:rPr>
                        </m:ctrlPr>
                      </m:sSubPr>
                      <m:e>
                        <m:r>
                          <a:rPr lang="en-US" altLang="zh-CN" sz="1400" i="1" strike="sngStrike">
                            <a:latin typeface="Cambria Math" panose="02040503050406030204" pitchFamily="18" charset="0"/>
                            <a:ea typeface="黑体" pitchFamily="49" charset="-122"/>
                          </a:rPr>
                          <m:t>𝑉</m:t>
                        </m:r>
                      </m:e>
                      <m:sub>
                        <m:r>
                          <a:rPr lang="en-US" altLang="zh-CN" sz="1400" i="1" strike="sngStrike">
                            <a:latin typeface="Cambria Math" panose="02040503050406030204" pitchFamily="18" charset="0"/>
                            <a:ea typeface="黑体" pitchFamily="49" charset="-122"/>
                          </a:rPr>
                          <m:t>𝜋</m:t>
                        </m:r>
                      </m:sub>
                    </m:sSub>
                    <m:d>
                      <m:dPr>
                        <m:ctrlPr>
                          <a:rPr lang="en-US" altLang="zh-CN" sz="1400" i="1" strike="sngStrike">
                            <a:latin typeface="Cambria Math" panose="02040503050406030204" pitchFamily="18" charset="0"/>
                            <a:ea typeface="黑体" pitchFamily="49" charset="-122"/>
                          </a:rPr>
                        </m:ctrlPr>
                      </m:dPr>
                      <m:e>
                        <m:r>
                          <a:rPr lang="en-US" altLang="zh-CN" sz="1400" i="1" strike="sngStrike">
                            <a:latin typeface="Cambria Math" panose="02040503050406030204" pitchFamily="18" charset="0"/>
                            <a:ea typeface="黑体" pitchFamily="49" charset="-122"/>
                          </a:rPr>
                          <m:t>𝑠</m:t>
                        </m:r>
                      </m:e>
                    </m:d>
                    <m:r>
                      <a:rPr lang="en-US" altLang="zh-CN" sz="1400" i="1" strike="sngStrike">
                        <a:latin typeface="Cambria Math" panose="02040503050406030204" pitchFamily="18" charset="0"/>
                        <a:ea typeface="黑体" pitchFamily="49" charset="-122"/>
                      </a:rPr>
                      <m:t>+</m:t>
                    </m:r>
                    <m:r>
                      <a:rPr lang="en-US" altLang="zh-CN" sz="1400" i="1" strike="sngStrike">
                        <a:latin typeface="Cambria Math" panose="02040503050406030204" pitchFamily="18" charset="0"/>
                        <a:ea typeface="黑体" pitchFamily="49" charset="-122"/>
                      </a:rPr>
                      <m:t>𝛼</m:t>
                    </m:r>
                    <m:d>
                      <m:dPr>
                        <m:begChr m:val="["/>
                        <m:endChr m:val="]"/>
                        <m:ctrlPr>
                          <a:rPr lang="en-US" altLang="zh-CN" sz="1400" i="1" strike="sngStrike">
                            <a:latin typeface="Cambria Math" panose="02040503050406030204" pitchFamily="18" charset="0"/>
                            <a:ea typeface="黑体" pitchFamily="49" charset="-122"/>
                          </a:rPr>
                        </m:ctrlPr>
                      </m:dPr>
                      <m:e>
                        <m:r>
                          <a:rPr lang="en-US" altLang="zh-CN" sz="1400" i="1" strike="sngStrike">
                            <a:latin typeface="Cambria Math" panose="02040503050406030204" pitchFamily="18" charset="0"/>
                            <a:ea typeface="黑体" pitchFamily="49" charset="-122"/>
                          </a:rPr>
                          <m:t>𝑅</m:t>
                        </m:r>
                        <m:r>
                          <a:rPr lang="en-US" altLang="zh-CN" sz="1400" i="1" strike="sngStrike">
                            <a:latin typeface="Cambria Math" panose="02040503050406030204" pitchFamily="18" charset="0"/>
                            <a:ea typeface="黑体" pitchFamily="49" charset="-122"/>
                          </a:rPr>
                          <m:t>+</m:t>
                        </m:r>
                        <m:r>
                          <a:rPr lang="en-US" altLang="zh-CN" sz="1400" i="1" strike="sngStrike">
                            <a:latin typeface="Cambria Math" panose="02040503050406030204" pitchFamily="18" charset="0"/>
                            <a:ea typeface="黑体" pitchFamily="49" charset="-122"/>
                          </a:rPr>
                          <m:t>𝛾</m:t>
                        </m:r>
                        <m:sSub>
                          <m:sSubPr>
                            <m:ctrlPr>
                              <a:rPr lang="en-US" altLang="zh-CN" sz="1400" i="1" strike="sngStrike">
                                <a:latin typeface="Cambria Math" panose="02040503050406030204" pitchFamily="18" charset="0"/>
                                <a:ea typeface="黑体" pitchFamily="49" charset="-122"/>
                              </a:rPr>
                            </m:ctrlPr>
                          </m:sSubPr>
                          <m:e>
                            <m:r>
                              <a:rPr lang="en-US" altLang="zh-CN" sz="1400" i="1" strike="sngStrike">
                                <a:latin typeface="Cambria Math" panose="02040503050406030204" pitchFamily="18" charset="0"/>
                                <a:ea typeface="黑体" pitchFamily="49" charset="-122"/>
                              </a:rPr>
                              <m:t>𝑉</m:t>
                            </m:r>
                          </m:e>
                          <m:sub>
                            <m:r>
                              <a:rPr lang="en-US" altLang="zh-CN" sz="1400" i="1" strike="sngStrike">
                                <a:latin typeface="Cambria Math" panose="02040503050406030204" pitchFamily="18" charset="0"/>
                                <a:ea typeface="黑体" pitchFamily="49" charset="-122"/>
                              </a:rPr>
                              <m:t>𝜋</m:t>
                            </m:r>
                          </m:sub>
                        </m:sSub>
                        <m:d>
                          <m:dPr>
                            <m:ctrlPr>
                              <a:rPr lang="en-US" altLang="zh-CN" sz="1400" i="1" strike="sngStrike">
                                <a:latin typeface="Cambria Math" panose="02040503050406030204" pitchFamily="18" charset="0"/>
                                <a:ea typeface="黑体" pitchFamily="49" charset="-122"/>
                              </a:rPr>
                            </m:ctrlPr>
                          </m:dPr>
                          <m:e>
                            <m:sSup>
                              <m:sSupPr>
                                <m:ctrlPr>
                                  <a:rPr lang="en-US" altLang="zh-CN" sz="1400" i="1" strike="sngStrike">
                                    <a:latin typeface="Cambria Math" panose="02040503050406030204" pitchFamily="18" charset="0"/>
                                    <a:ea typeface="黑体" pitchFamily="49" charset="-122"/>
                                  </a:rPr>
                                </m:ctrlPr>
                              </m:sSupPr>
                              <m:e>
                                <m:r>
                                  <a:rPr lang="en-US" altLang="zh-CN" sz="1400" i="1" strike="sngStrike">
                                    <a:latin typeface="Cambria Math" panose="02040503050406030204" pitchFamily="18" charset="0"/>
                                    <a:ea typeface="黑体" pitchFamily="49" charset="-122"/>
                                  </a:rPr>
                                  <m:t>𝑠</m:t>
                                </m:r>
                              </m:e>
                              <m:sup>
                                <m:r>
                                  <a:rPr lang="en-US" altLang="zh-CN" sz="1400" i="1" strike="sngStrike">
                                    <a:latin typeface="Cambria Math" panose="02040503050406030204" pitchFamily="18" charset="0"/>
                                    <a:ea typeface="黑体" pitchFamily="49" charset="-122"/>
                                  </a:rPr>
                                  <m:t>′</m:t>
                                </m:r>
                              </m:sup>
                            </m:sSup>
                          </m:e>
                        </m:d>
                        <m:r>
                          <a:rPr lang="en-US" altLang="zh-CN" sz="1400" i="1" strike="sngStrike">
                            <a:latin typeface="Cambria Math" panose="02040503050406030204" pitchFamily="18" charset="0"/>
                            <a:ea typeface="黑体" pitchFamily="49" charset="-122"/>
                          </a:rPr>
                          <m:t>−</m:t>
                        </m:r>
                        <m:sSub>
                          <m:sSubPr>
                            <m:ctrlPr>
                              <a:rPr lang="en-US" altLang="zh-CN" sz="1400" i="1" strike="sngStrike">
                                <a:latin typeface="Cambria Math" panose="02040503050406030204" pitchFamily="18" charset="0"/>
                                <a:ea typeface="黑体" pitchFamily="49" charset="-122"/>
                              </a:rPr>
                            </m:ctrlPr>
                          </m:sSubPr>
                          <m:e>
                            <m:r>
                              <a:rPr lang="en-US" altLang="zh-CN" sz="1400" i="1" strike="sngStrike">
                                <a:latin typeface="Cambria Math" panose="02040503050406030204" pitchFamily="18" charset="0"/>
                                <a:ea typeface="黑体" pitchFamily="49" charset="-122"/>
                              </a:rPr>
                              <m:t>𝑉</m:t>
                            </m:r>
                          </m:e>
                          <m:sub>
                            <m:r>
                              <a:rPr lang="en-US" altLang="zh-CN" sz="1400" i="1" strike="sngStrike">
                                <a:latin typeface="Cambria Math" panose="02040503050406030204" pitchFamily="18" charset="0"/>
                                <a:ea typeface="黑体" pitchFamily="49" charset="-122"/>
                              </a:rPr>
                              <m:t>𝜋</m:t>
                            </m:r>
                          </m:sub>
                        </m:sSub>
                        <m:d>
                          <m:dPr>
                            <m:ctrlPr>
                              <a:rPr lang="en-US" altLang="zh-CN" sz="1400" i="1" strike="sngStrike">
                                <a:latin typeface="Cambria Math" panose="02040503050406030204" pitchFamily="18" charset="0"/>
                                <a:ea typeface="黑体" pitchFamily="49" charset="-122"/>
                              </a:rPr>
                            </m:ctrlPr>
                          </m:dPr>
                          <m:e>
                            <m:r>
                              <a:rPr lang="en-US" altLang="zh-CN" sz="1400" i="1" strike="sngStrike">
                                <a:latin typeface="Cambria Math" panose="02040503050406030204" pitchFamily="18" charset="0"/>
                                <a:ea typeface="黑体" pitchFamily="49" charset="-122"/>
                              </a:rPr>
                              <m:t>𝑠</m:t>
                            </m:r>
                          </m:e>
                        </m:d>
                      </m:e>
                    </m:d>
                  </m:oMath>
                </a14:m>
                <a:endParaRPr lang="en-US" altLang="zh-CN" sz="1400" strike="sngStrike" dirty="0">
                  <a:latin typeface="Times New Roman" panose="02020603050405020304" pitchFamily="18" charset="0"/>
                  <a:ea typeface="黑体" pitchFamily="49" charset="-122"/>
                  <a:cs typeface="Times New Roman" panose="02020603050405020304" pitchFamily="18" charset="0"/>
                </a:endParaRPr>
              </a:p>
              <a:p>
                <a:r>
                  <a:rPr lang="en-US" altLang="zh-CN" sz="1400" dirty="0">
                    <a:latin typeface="Times New Roman" panose="02020603050405020304" pitchFamily="18" charset="0"/>
                    <a:ea typeface="黑体" pitchFamily="49" charset="-122"/>
                    <a:cs typeface="Times New Roman" panose="02020603050405020304" pitchFamily="18" charset="0"/>
                  </a:rPr>
                  <a:t>                </a:t>
                </a:r>
                <a:r>
                  <a:rPr lang="zh-CN" altLang="en-US" sz="1400" dirty="0">
                    <a:solidFill>
                      <a:srgbClr val="FF0000"/>
                    </a:solidFill>
                    <a:latin typeface="Times New Roman" panose="02020603050405020304" pitchFamily="18" charset="0"/>
                    <a:ea typeface="黑体" pitchFamily="49" charset="-122"/>
                    <a:cs typeface="Times New Roman" panose="02020603050405020304" pitchFamily="18" charset="0"/>
                  </a:rPr>
                  <a:t>更新</a:t>
                </a:r>
                <a14:m>
                  <m:oMath xmlns:m="http://schemas.openxmlformats.org/officeDocument/2006/math">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r>
                      <a:rPr lang="en-US" altLang="zh-CN" sz="1400" b="0" i="1" smtClean="0">
                        <a:solidFill>
                          <a:srgbClr val="FF0000"/>
                        </a:solidFill>
                        <a:latin typeface="Cambria Math" panose="02040503050406030204" pitchFamily="18" charset="0"/>
                        <a:ea typeface="黑体" pitchFamily="49" charset="-122"/>
                      </a:rPr>
                      <m:t>←</m:t>
                    </m:r>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𝛼</m:t>
                    </m:r>
                    <m:d>
                      <m:dPr>
                        <m:begChr m:val="["/>
                        <m:endChr m:val="]"/>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𝑅</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𝛾</m:t>
                        </m:r>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 </m:t>
                            </m:r>
                            <m:limLow>
                              <m:limLowPr>
                                <m:ctrlPr>
                                  <a:rPr lang="en-US" altLang="zh-CN" sz="1400" b="0" i="1" smtClean="0">
                                    <a:solidFill>
                                      <a:srgbClr val="FF0000"/>
                                    </a:solidFill>
                                    <a:latin typeface="Cambria Math" panose="02040503050406030204" pitchFamily="18" charset="0"/>
                                    <a:ea typeface="黑体" pitchFamily="49" charset="-122"/>
                                  </a:rPr>
                                </m:ctrlPr>
                              </m:limLowPr>
                              <m:e>
                                <m:r>
                                  <m:rPr>
                                    <m:sty m:val="p"/>
                                  </m:rPr>
                                  <a:rPr lang="en-US" altLang="zh-CN" sz="1400" b="0" i="0" smtClean="0">
                                    <a:solidFill>
                                      <a:srgbClr val="FF0000"/>
                                    </a:solidFill>
                                    <a:latin typeface="Cambria Math" panose="02040503050406030204" pitchFamily="18" charset="0"/>
                                    <a:ea typeface="黑体" pitchFamily="49" charset="-122"/>
                                  </a:rPr>
                                  <m:t>max</m:t>
                                </m:r>
                              </m:e>
                              <m:lim>
                                <m:sSup>
                                  <m:sSupPr>
                                    <m:ctrlPr>
                                      <a:rPr lang="en-US" altLang="zh-CN" sz="1400" b="0" i="1" smtClean="0">
                                        <a:solidFill>
                                          <a:srgbClr val="FF0000"/>
                                        </a:solidFill>
                                        <a:latin typeface="Cambria Math" panose="02040503050406030204" pitchFamily="18" charset="0"/>
                                        <a:ea typeface="黑体" pitchFamily="49" charset="-122"/>
                                      </a:rPr>
                                    </m:ctrlPr>
                                  </m:sSupPr>
                                  <m:e>
                                    <m:r>
                                      <a:rPr lang="en-US" altLang="zh-CN" sz="1400" b="0" i="1" smtClean="0">
                                        <a:solidFill>
                                          <a:srgbClr val="FF0000"/>
                                        </a:solidFill>
                                        <a:latin typeface="Cambria Math" panose="02040503050406030204" pitchFamily="18" charset="0"/>
                                        <a:ea typeface="黑体" pitchFamily="49" charset="-122"/>
                                      </a:rPr>
                                      <m:t>𝑎</m:t>
                                    </m:r>
                                  </m:e>
                                  <m:sup>
                                    <m:r>
                                      <a:rPr lang="en-US" altLang="zh-CN" sz="1400" b="0" i="1" smtClean="0">
                                        <a:solidFill>
                                          <a:srgbClr val="FF0000"/>
                                        </a:solidFill>
                                        <a:latin typeface="Cambria Math" panose="02040503050406030204" pitchFamily="18" charset="0"/>
                                        <a:ea typeface="黑体" pitchFamily="49" charset="-122"/>
                                      </a:rPr>
                                      <m:t>′</m:t>
                                    </m:r>
                                  </m:sup>
                                </m:sSup>
                              </m:lim>
                            </m:limLow>
                            <m:r>
                              <a:rPr lang="en-US" altLang="zh-CN" sz="1400" b="0" i="1" smtClean="0">
                                <a:solidFill>
                                  <a:srgbClr val="FF0000"/>
                                </a:solidFill>
                                <a:latin typeface="Cambria Math" panose="02040503050406030204" pitchFamily="18" charset="0"/>
                                <a:ea typeface="黑体" pitchFamily="49" charset="-122"/>
                              </a:rPr>
                              <m:t> </m:t>
                            </m:r>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sSup>
                              <m:sSupPr>
                                <m:ctrlPr>
                                  <a:rPr lang="en-US" altLang="zh-CN" sz="1400" b="0" i="1" smtClean="0">
                                    <a:solidFill>
                                      <a:srgbClr val="FF0000"/>
                                    </a:solidFill>
                                    <a:latin typeface="Cambria Math" panose="02040503050406030204" pitchFamily="18" charset="0"/>
                                    <a:ea typeface="黑体" pitchFamily="49" charset="-122"/>
                                  </a:rPr>
                                </m:ctrlPr>
                              </m:sSupPr>
                              <m:e>
                                <m:r>
                                  <a:rPr lang="en-US" altLang="zh-CN" sz="1400" b="0" i="1" smtClean="0">
                                    <a:solidFill>
                                      <a:srgbClr val="FF0000"/>
                                    </a:solidFill>
                                    <a:latin typeface="Cambria Math" panose="02040503050406030204" pitchFamily="18" charset="0"/>
                                    <a:ea typeface="黑体" pitchFamily="49" charset="-122"/>
                                  </a:rPr>
                                  <m:t>𝑠</m:t>
                                </m:r>
                              </m:e>
                              <m:sup>
                                <m:r>
                                  <a:rPr lang="en-US" altLang="zh-CN" sz="1400" b="0" i="1" smtClean="0">
                                    <a:solidFill>
                                      <a:srgbClr val="FF0000"/>
                                    </a:solidFill>
                                    <a:latin typeface="Cambria Math" panose="02040503050406030204" pitchFamily="18" charset="0"/>
                                    <a:ea typeface="黑体" pitchFamily="49" charset="-122"/>
                                  </a:rPr>
                                  <m:t>′</m:t>
                                </m:r>
                              </m:sup>
                            </m:sSup>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r>
                              <a:rPr lang="en-US" altLang="zh-CN" sz="1400" b="0" i="1" smtClean="0">
                                <a:solidFill>
                                  <a:srgbClr val="FF0000"/>
                                </a:solidFill>
                                <a:latin typeface="Cambria Math" panose="02040503050406030204" pitchFamily="18" charset="0"/>
                                <a:ea typeface="黑体" pitchFamily="49" charset="-122"/>
                              </a:rPr>
                              <m:t>′</m:t>
                            </m:r>
                          </m:e>
                        </m:d>
                        <m:r>
                          <a:rPr lang="en-US" altLang="zh-CN" sz="1400" b="0" i="1" smtClean="0">
                            <a:solidFill>
                              <a:srgbClr val="FF0000"/>
                            </a:solidFill>
                            <a:latin typeface="Cambria Math" panose="02040503050406030204" pitchFamily="18" charset="0"/>
                            <a:ea typeface="黑体" pitchFamily="49" charset="-122"/>
                          </a:rPr>
                          <m:t>−</m:t>
                        </m:r>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e>
                    </m:d>
                  </m:oMath>
                </a14:m>
                <a:endParaRPr lang="en-US" altLang="zh-CN" sz="1400" b="0" dirty="0">
                  <a:latin typeface="Times New Roman" panose="02020603050405020304" pitchFamily="18" charset="0"/>
                  <a:ea typeface="黑体" pitchFamily="49" charset="-122"/>
                  <a:cs typeface="Times New Roman" panose="02020603050405020304" pitchFamily="18" charset="0"/>
                </a:endParaRPr>
              </a:p>
              <a:p>
                <a:r>
                  <a:rPr lang="en-US" altLang="zh-CN" sz="14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ea typeface="黑体" pitchFamily="49" charset="-122"/>
                      </a:rPr>
                      <m:t>𝑠</m:t>
                    </m:r>
                    <m:r>
                      <a:rPr lang="en-US" altLang="zh-CN" sz="1400" b="0" i="1" smtClean="0">
                        <a:latin typeface="Cambria Math" panose="02040503050406030204" pitchFamily="18" charset="0"/>
                        <a:ea typeface="黑体" pitchFamily="49" charset="-122"/>
                      </a:rPr>
                      <m:t>←</m:t>
                    </m:r>
                    <m:r>
                      <a:rPr lang="en-US" altLang="zh-CN" sz="1400" b="0" i="1" smtClean="0">
                        <a:latin typeface="Cambria Math" panose="02040503050406030204" pitchFamily="18" charset="0"/>
                        <a:ea typeface="黑体" pitchFamily="49" charset="-122"/>
                      </a:rPr>
                      <m:t>𝑠</m:t>
                    </m:r>
                    <m:r>
                      <a:rPr lang="en-US" altLang="zh-CN" sz="1400" b="0" i="1" smtClean="0">
                        <a:latin typeface="Cambria Math" panose="02040503050406030204" pitchFamily="18" charset="0"/>
                        <a:ea typeface="黑体" pitchFamily="49" charset="-122"/>
                      </a:rPr>
                      <m:t>′</m:t>
                    </m:r>
                  </m:oMath>
                </a14:m>
                <a:endParaRPr lang="en-US" altLang="zh-CN" sz="1400" dirty="0">
                  <a:latin typeface="Times New Roman" panose="02020603050405020304" pitchFamily="18" charset="0"/>
                  <a:ea typeface="黑体" pitchFamily="49" charset="-122"/>
                  <a:cs typeface="Times New Roman" panose="02020603050405020304" pitchFamily="18" charset="0"/>
                </a:endParaRPr>
              </a:p>
              <a:p>
                <a:r>
                  <a:rPr lang="en-US" altLang="zh-CN" sz="1400" dirty="0">
                    <a:latin typeface="Times New Roman" panose="02020603050405020304" pitchFamily="18" charset="0"/>
                    <a:ea typeface="黑体" pitchFamily="49" charset="-122"/>
                    <a:cs typeface="Times New Roman" panose="02020603050405020304" pitchFamily="18" charset="0"/>
                  </a:rPr>
                  <a:t>        </a:t>
                </a:r>
                <a:r>
                  <a:rPr lang="zh-CN" altLang="en-US" sz="1400" dirty="0">
                    <a:latin typeface="Times New Roman" panose="02020603050405020304" pitchFamily="18" charset="0"/>
                    <a:ea typeface="黑体" pitchFamily="49" charset="-122"/>
                    <a:cs typeface="Times New Roman" panose="02020603050405020304" pitchFamily="18" charset="0"/>
                  </a:rPr>
                  <a:t>直到</a:t>
                </a:r>
                <a14:m>
                  <m:oMath xmlns:m="http://schemas.openxmlformats.org/officeDocument/2006/math">
                    <m:r>
                      <a:rPr lang="en-US" altLang="zh-CN" sz="1400" b="0" i="1" smtClean="0">
                        <a:latin typeface="Cambria Math" panose="02040503050406030204" pitchFamily="18" charset="0"/>
                        <a:ea typeface="黑体" pitchFamily="49" charset="-122"/>
                      </a:rPr>
                      <m:t>𝑠</m:t>
                    </m:r>
                  </m:oMath>
                </a14:m>
                <a:r>
                  <a:rPr lang="zh-CN" altLang="en-US" sz="1400" dirty="0">
                    <a:latin typeface="Times New Roman" panose="02020603050405020304" pitchFamily="18" charset="0"/>
                    <a:ea typeface="黑体" pitchFamily="49" charset="-122"/>
                    <a:cs typeface="Times New Roman" panose="02020603050405020304" pitchFamily="18" charset="0"/>
                  </a:rPr>
                  <a:t>是终止状态</a:t>
                </a:r>
                <a:endParaRPr lang="en-US" altLang="zh-CN" sz="1400" dirty="0">
                  <a:latin typeface="Times New Roman" panose="02020603050405020304" pitchFamily="18" charset="0"/>
                  <a:ea typeface="黑体" pitchFamily="49" charset="-122"/>
                  <a:cs typeface="Times New Roman" panose="02020603050405020304" pitchFamily="18" charset="0"/>
                </a:endParaRPr>
              </a:p>
              <a:p>
                <a:r>
                  <a:rPr lang="zh-CN" altLang="en-US" sz="1400" dirty="0">
                    <a:latin typeface="Times New Roman" panose="02020603050405020304" pitchFamily="18" charset="0"/>
                    <a:ea typeface="黑体" pitchFamily="49" charset="-122"/>
                    <a:cs typeface="Times New Roman" panose="02020603050405020304" pitchFamily="18" charset="0"/>
                  </a:rPr>
                  <a:t>直到</a:t>
                </a:r>
                <a14:m>
                  <m:oMath xmlns:m="http://schemas.openxmlformats.org/officeDocument/2006/math">
                    <m:sSub>
                      <m:sSubPr>
                        <m:ctrlPr>
                          <a:rPr lang="en-US" altLang="zh-CN" sz="1400" b="0" i="1" smtClean="0">
                            <a:latin typeface="Cambria Math" panose="02040503050406030204" pitchFamily="18" charset="0"/>
                            <a:ea typeface="黑体" pitchFamily="49" charset="-122"/>
                          </a:rPr>
                        </m:ctrlPr>
                      </m:sSubPr>
                      <m:e>
                        <m:r>
                          <a:rPr lang="en-US" altLang="zh-CN" sz="1400" b="0" i="1" smtClean="0">
                            <a:latin typeface="Cambria Math"/>
                            <a:ea typeface="黑体" pitchFamily="49" charset="-122"/>
                          </a:rPr>
                          <m:t>𝑞</m:t>
                        </m:r>
                      </m:e>
                      <m:sub>
                        <m:r>
                          <a:rPr lang="en-US" altLang="zh-CN" sz="1400" b="0" i="1" smtClean="0">
                            <a:latin typeface="Cambria Math" panose="02040503050406030204" pitchFamily="18" charset="0"/>
                            <a:ea typeface="黑体" pitchFamily="49" charset="-122"/>
                          </a:rPr>
                          <m:t>𝜋</m:t>
                        </m:r>
                      </m:sub>
                    </m:sSub>
                    <m:r>
                      <a:rPr lang="zh-CN" altLang="en-US" sz="1400" i="1">
                        <a:latin typeface="Cambria Math" panose="02040503050406030204" pitchFamily="18" charset="0"/>
                        <a:ea typeface="黑体" pitchFamily="49" charset="-122"/>
                      </a:rPr>
                      <m:t>收敛</m:t>
                    </m:r>
                  </m:oMath>
                </a14:m>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2C8F93FF-7CAA-40B6-989B-665B09ED4B37}"/>
                  </a:ext>
                </a:extLst>
              </p:cNvPr>
              <p:cNvSpPr txBox="1">
                <a:spLocks noRot="1" noChangeAspect="1" noMove="1" noResize="1" noEditPoints="1" noAdjustHandles="1" noChangeArrowheads="1" noChangeShapeType="1" noTextEdit="1"/>
              </p:cNvSpPr>
              <p:nvPr/>
            </p:nvSpPr>
            <p:spPr>
              <a:xfrm>
                <a:off x="374342" y="2075666"/>
                <a:ext cx="5721658" cy="2570191"/>
              </a:xfrm>
              <a:prstGeom prst="rect">
                <a:avLst/>
              </a:prstGeom>
              <a:blipFill>
                <a:blip r:embed="rId3"/>
                <a:stretch>
                  <a:fillRect l="-213" t="-236" b="-943"/>
                </a:stretch>
              </a:blipFill>
              <a:ln>
                <a:solidFill>
                  <a:schemeClr val="tx1"/>
                </a:solidFill>
              </a:ln>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4C035EA0-1A03-406C-A041-5FEC5AB5CDC7}"/>
              </a:ext>
            </a:extLst>
          </p:cNvPr>
          <p:cNvSpPr/>
          <p:nvPr/>
        </p:nvSpPr>
        <p:spPr>
          <a:xfrm>
            <a:off x="374342" y="3874620"/>
            <a:ext cx="4922044" cy="523220"/>
          </a:xfrm>
          <a:prstGeom prst="rect">
            <a:avLst/>
          </a:prstGeom>
        </p:spPr>
        <p:txBody>
          <a:bodyPr wrap="square">
            <a:spAutoFit/>
          </a:bodyPr>
          <a:lstStyle/>
          <a:p>
            <a:br>
              <a:rPr lang="en-US" altLang="zh-CN" sz="1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1400"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FCF19E15-CE6D-44EF-BB56-6F44CE6A06D8}"/>
              </a:ext>
            </a:extLst>
          </p:cNvPr>
          <p:cNvSpPr/>
          <p:nvPr/>
        </p:nvSpPr>
        <p:spPr>
          <a:xfrm>
            <a:off x="2302412" y="2983380"/>
            <a:ext cx="1826719" cy="260334"/>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8741B680-1938-4869-B21C-FDBCBC0A0DC8}"/>
              </a:ext>
            </a:extLst>
          </p:cNvPr>
          <p:cNvSpPr/>
          <p:nvPr/>
        </p:nvSpPr>
        <p:spPr>
          <a:xfrm>
            <a:off x="3821950" y="4321667"/>
            <a:ext cx="4248216" cy="414456"/>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p:cxnSp>
        <p:nvCxnSpPr>
          <p:cNvPr id="36" name="直接箭头连接符 35">
            <a:extLst>
              <a:ext uri="{FF2B5EF4-FFF2-40B4-BE49-F238E27FC236}">
                <a16:creationId xmlns:a16="http://schemas.microsoft.com/office/drawing/2014/main" id="{FAC39BC3-7DF4-4598-B13B-961D87299F67}"/>
              </a:ext>
            </a:extLst>
          </p:cNvPr>
          <p:cNvCxnSpPr>
            <a:cxnSpLocks/>
            <a:stCxn id="34" idx="0"/>
          </p:cNvCxnSpPr>
          <p:nvPr/>
        </p:nvCxnSpPr>
        <p:spPr>
          <a:xfrm flipH="1" flipV="1">
            <a:off x="4675163" y="3967955"/>
            <a:ext cx="1270895" cy="35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01C595CD-7EDB-403B-879B-E5BD0C946D3D}"/>
                  </a:ext>
                </a:extLst>
              </p:cNvPr>
              <p:cNvSpPr/>
              <p:nvPr/>
            </p:nvSpPr>
            <p:spPr>
              <a:xfrm>
                <a:off x="4189947" y="2752464"/>
                <a:ext cx="3525452" cy="307777"/>
              </a:xfrm>
              <a:prstGeom prst="rect">
                <a:avLst/>
              </a:prstGeom>
              <a:ln w="25400">
                <a:solidFill>
                  <a:schemeClr val="tx1"/>
                </a:solidFill>
              </a:ln>
            </p:spPr>
            <p:txBody>
              <a:bodyPr wrap="none">
                <a:spAutoFit/>
              </a:bodyPr>
              <a:lstStyle/>
              <a:p>
                <a:r>
                  <a:rPr lang="zh-CN" altLang="en-US" sz="1400" dirty="0">
                    <a:latin typeface="Times New Roman" panose="02020603050405020304" pitchFamily="18" charset="0"/>
                    <a:ea typeface="黑体" pitchFamily="49" charset="-122"/>
                    <a:cs typeface="Times New Roman" panose="02020603050405020304" pitchFamily="18" charset="0"/>
                  </a:rPr>
                  <a:t>先前的策略优化：</a:t>
                </a:r>
                <a14:m>
                  <m:oMath xmlns:m="http://schemas.openxmlformats.org/officeDocument/2006/math">
                    <m:sSup>
                      <m:sSupPr>
                        <m:ctrlPr>
                          <a:rPr lang="en-US" altLang="zh-CN" sz="1400" i="1">
                            <a:latin typeface="Cambria Math" panose="02040503050406030204" pitchFamily="18" charset="0"/>
                            <a:ea typeface="黑体" panose="02010609060101010101" pitchFamily="49" charset="-122"/>
                          </a:rPr>
                        </m:ctrlPr>
                      </m:sSupPr>
                      <m:e>
                        <m:r>
                          <a:rPr lang="en-US" altLang="zh-CN" sz="1400" i="1">
                            <a:latin typeface="Cambria Math" panose="02040503050406030204" pitchFamily="18" charset="0"/>
                            <a:ea typeface="黑体" panose="02010609060101010101" pitchFamily="49" charset="-122"/>
                          </a:rPr>
                          <m:t>𝜋</m:t>
                        </m:r>
                      </m:e>
                      <m:sup>
                        <m:r>
                          <a:rPr lang="en-US" altLang="zh-CN" sz="1400" i="1">
                            <a:latin typeface="Cambria Math" panose="02040503050406030204" pitchFamily="18" charset="0"/>
                            <a:ea typeface="黑体" panose="02010609060101010101" pitchFamily="49" charset="-122"/>
                          </a:rPr>
                          <m:t>′</m:t>
                        </m:r>
                      </m:sup>
                    </m:sSup>
                    <m:d>
                      <m:dPr>
                        <m:ctrlPr>
                          <a:rPr lang="en-US" altLang="zh-CN" sz="1400" i="1">
                            <a:latin typeface="Cambria Math" panose="02040503050406030204" pitchFamily="18" charset="0"/>
                            <a:ea typeface="黑体" panose="02010609060101010101" pitchFamily="49" charset="-122"/>
                          </a:rPr>
                        </m:ctrlPr>
                      </m:dPr>
                      <m:e>
                        <m:r>
                          <a:rPr lang="en-US" altLang="zh-CN" sz="1400" i="1">
                            <a:latin typeface="Cambria Math" panose="02040503050406030204" pitchFamily="18" charset="0"/>
                            <a:ea typeface="黑体" panose="02010609060101010101" pitchFamily="49" charset="-122"/>
                          </a:rPr>
                          <m:t>𝑠</m:t>
                        </m:r>
                      </m:e>
                    </m:d>
                    <m:r>
                      <a:rPr lang="en-US" altLang="zh-CN" sz="1400" i="1">
                        <a:latin typeface="Cambria Math" panose="02040503050406030204" pitchFamily="18" charset="0"/>
                        <a:ea typeface="黑体" panose="02010609060101010101" pitchFamily="49" charset="-122"/>
                      </a:rPr>
                      <m:t>=</m:t>
                    </m:r>
                    <m:sSub>
                      <m:sSubPr>
                        <m:ctrlPr>
                          <a:rPr lang="en-US" altLang="zh-CN" sz="1400" i="1">
                            <a:latin typeface="Cambria Math" panose="02040503050406030204" pitchFamily="18" charset="0"/>
                            <a:ea typeface="黑体" panose="02010609060101010101" pitchFamily="49" charset="-122"/>
                          </a:rPr>
                        </m:ctrlPr>
                      </m:sSubPr>
                      <m:e>
                        <m:r>
                          <m:rPr>
                            <m:sty m:val="p"/>
                          </m:rPr>
                          <a:rPr lang="en-US" altLang="zh-CN" sz="1400">
                            <a:latin typeface="Cambria Math" panose="02040503050406030204" pitchFamily="18" charset="0"/>
                            <a:ea typeface="黑体" panose="02010609060101010101" pitchFamily="49" charset="-122"/>
                          </a:rPr>
                          <m:t>argmax</m:t>
                        </m:r>
                      </m:e>
                      <m:sub>
                        <m:r>
                          <a:rPr lang="en-US" altLang="zh-CN" sz="1400" i="1">
                            <a:latin typeface="Cambria Math" panose="02040503050406030204" pitchFamily="18" charset="0"/>
                            <a:ea typeface="黑体" panose="02010609060101010101" pitchFamily="49" charset="-122"/>
                          </a:rPr>
                          <m:t>𝑎</m:t>
                        </m:r>
                      </m:sub>
                    </m:sSub>
                    <m:sSub>
                      <m:sSubPr>
                        <m:ctrlPr>
                          <a:rPr lang="en-US" altLang="zh-CN" sz="1400" i="1">
                            <a:latin typeface="Cambria Math" panose="02040503050406030204" pitchFamily="18" charset="0"/>
                            <a:ea typeface="黑体" panose="02010609060101010101" pitchFamily="49" charset="-122"/>
                          </a:rPr>
                        </m:ctrlPr>
                      </m:sSubPr>
                      <m:e>
                        <m:r>
                          <a:rPr lang="en-US" altLang="zh-CN" sz="1400" i="1">
                            <a:latin typeface="Cambria Math" panose="02040503050406030204" pitchFamily="18" charset="0"/>
                            <a:ea typeface="黑体" panose="02010609060101010101" pitchFamily="49" charset="-122"/>
                          </a:rPr>
                          <m:t>𝑞</m:t>
                        </m:r>
                      </m:e>
                      <m:sub>
                        <m:r>
                          <a:rPr lang="en-US" altLang="zh-CN" sz="1400" i="1">
                            <a:latin typeface="Cambria Math" panose="02040503050406030204" pitchFamily="18" charset="0"/>
                            <a:ea typeface="黑体" panose="02010609060101010101" pitchFamily="49" charset="-122"/>
                          </a:rPr>
                          <m:t>𝜋</m:t>
                        </m:r>
                      </m:sub>
                    </m:sSub>
                    <m:r>
                      <a:rPr lang="en-US" altLang="zh-CN" sz="1400" i="1">
                        <a:latin typeface="Cambria Math" panose="02040503050406030204" pitchFamily="18" charset="0"/>
                        <a:ea typeface="黑体" panose="02010609060101010101" pitchFamily="49" charset="-122"/>
                      </a:rPr>
                      <m:t>(</m:t>
                    </m:r>
                    <m:r>
                      <a:rPr lang="en-US" altLang="zh-CN" sz="1400" i="1">
                        <a:latin typeface="Cambria Math" panose="02040503050406030204" pitchFamily="18" charset="0"/>
                        <a:ea typeface="黑体" panose="02010609060101010101" pitchFamily="49" charset="-122"/>
                      </a:rPr>
                      <m:t>𝑠</m:t>
                    </m:r>
                    <m:r>
                      <a:rPr lang="en-US" altLang="zh-CN" sz="1400" i="1">
                        <a:latin typeface="Cambria Math" panose="02040503050406030204" pitchFamily="18" charset="0"/>
                        <a:ea typeface="黑体" panose="02010609060101010101" pitchFamily="49" charset="-122"/>
                      </a:rPr>
                      <m:t>,</m:t>
                    </m:r>
                    <m:r>
                      <a:rPr lang="en-US" altLang="zh-CN" sz="1400" i="1">
                        <a:latin typeface="Cambria Math" panose="02040503050406030204" pitchFamily="18" charset="0"/>
                        <a:ea typeface="黑体" panose="02010609060101010101" pitchFamily="49" charset="-122"/>
                      </a:rPr>
                      <m:t>𝑎</m:t>
                    </m:r>
                    <m:r>
                      <a:rPr lang="en-US" altLang="zh-CN" sz="1400" i="1">
                        <a:latin typeface="Cambria Math" panose="02040503050406030204" pitchFamily="18" charset="0"/>
                        <a:ea typeface="黑体" panose="02010609060101010101" pitchFamily="49" charset="-122"/>
                      </a:rPr>
                      <m:t>)</m:t>
                    </m:r>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01C595CD-7EDB-403B-879B-E5BD0C946D3D}"/>
                  </a:ext>
                </a:extLst>
              </p:cNvPr>
              <p:cNvSpPr>
                <a:spLocks noRot="1" noChangeAspect="1" noMove="1" noResize="1" noEditPoints="1" noAdjustHandles="1" noChangeArrowheads="1" noChangeShapeType="1" noTextEdit="1"/>
              </p:cNvSpPr>
              <p:nvPr/>
            </p:nvSpPr>
            <p:spPr>
              <a:xfrm>
                <a:off x="4189947" y="2752464"/>
                <a:ext cx="3525452" cy="307777"/>
              </a:xfrm>
              <a:prstGeom prst="rect">
                <a:avLst/>
              </a:prstGeom>
              <a:blipFill>
                <a:blip r:embed="rId4"/>
                <a:stretch>
                  <a:fillRect l="-172" t="-1852" b="-12963"/>
                </a:stretch>
              </a:blipFill>
              <a:ln w="254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5629DD3B-D629-4FC1-97C1-84EE52AE0C6D}"/>
                  </a:ext>
                </a:extLst>
              </p:cNvPr>
              <p:cNvSpPr/>
              <p:nvPr/>
            </p:nvSpPr>
            <p:spPr>
              <a:xfrm>
                <a:off x="3235171" y="4313902"/>
                <a:ext cx="5386933" cy="4131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FF0000"/>
                              </a:solidFill>
                              <a:latin typeface="Cambria Math" panose="02040503050406030204" pitchFamily="18" charset="0"/>
                              <a:ea typeface="黑体" pitchFamily="49" charset="-122"/>
                            </a:rPr>
                          </m:ctrlPr>
                        </m:sSubPr>
                        <m:e>
                          <m:r>
                            <a:rPr lang="en-US" altLang="zh-CN" sz="1400" i="1">
                              <a:solidFill>
                                <a:srgbClr val="FF0000"/>
                              </a:solidFill>
                              <a:latin typeface="Cambria Math" panose="02040503050406030204" pitchFamily="18" charset="0"/>
                              <a:ea typeface="黑体" pitchFamily="49" charset="-122"/>
                            </a:rPr>
                            <m:t>𝑞</m:t>
                          </m:r>
                        </m:e>
                        <m:sub>
                          <m:r>
                            <a:rPr lang="en-US" altLang="zh-CN" sz="1400" i="1">
                              <a:solidFill>
                                <a:srgbClr val="FF0000"/>
                              </a:solidFill>
                              <a:latin typeface="Cambria Math" panose="02040503050406030204" pitchFamily="18" charset="0"/>
                              <a:ea typeface="黑体" pitchFamily="49" charset="-122"/>
                            </a:rPr>
                            <m:t>𝜋</m:t>
                          </m:r>
                        </m:sub>
                      </m:sSub>
                      <m:d>
                        <m:dPr>
                          <m:ctrlPr>
                            <a:rPr lang="en-US" altLang="zh-CN" sz="1400" i="1">
                              <a:solidFill>
                                <a:srgbClr val="FF0000"/>
                              </a:solidFill>
                              <a:latin typeface="Cambria Math" panose="02040503050406030204" pitchFamily="18" charset="0"/>
                              <a:ea typeface="黑体" pitchFamily="49" charset="-122"/>
                            </a:rPr>
                          </m:ctrlPr>
                        </m:dPr>
                        <m:e>
                          <m:r>
                            <a:rPr lang="en-US" altLang="zh-CN" sz="1400" i="1">
                              <a:solidFill>
                                <a:srgbClr val="FF0000"/>
                              </a:solidFill>
                              <a:latin typeface="Cambria Math" panose="02040503050406030204" pitchFamily="18" charset="0"/>
                              <a:ea typeface="黑体" pitchFamily="49" charset="-122"/>
                            </a:rPr>
                            <m:t>𝑠</m:t>
                          </m:r>
                          <m:r>
                            <a:rPr lang="en-US" altLang="zh-CN" sz="1400" i="1">
                              <a:solidFill>
                                <a:srgbClr val="FF0000"/>
                              </a:solidFill>
                              <a:latin typeface="Cambria Math" panose="02040503050406030204" pitchFamily="18" charset="0"/>
                              <a:ea typeface="黑体" pitchFamily="49" charset="-122"/>
                            </a:rPr>
                            <m:t>,</m:t>
                          </m:r>
                          <m:r>
                            <a:rPr lang="en-US" altLang="zh-CN" sz="1400" i="1">
                              <a:solidFill>
                                <a:srgbClr val="FF0000"/>
                              </a:solidFill>
                              <a:latin typeface="Cambria Math" panose="02040503050406030204" pitchFamily="18" charset="0"/>
                              <a:ea typeface="黑体" pitchFamily="49" charset="-122"/>
                            </a:rPr>
                            <m:t>𝑎</m:t>
                          </m:r>
                        </m:e>
                      </m:d>
                      <m:r>
                        <a:rPr lang="en-US" altLang="zh-CN" sz="1400" i="1">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a:ea typeface="黑体" pitchFamily="49" charset="-122"/>
                        </a:rPr>
                        <m:t>(1−</m:t>
                      </m:r>
                      <m:r>
                        <a:rPr lang="en-US" altLang="zh-CN" sz="1400" i="1">
                          <a:solidFill>
                            <a:srgbClr val="FF0000"/>
                          </a:solidFill>
                          <a:latin typeface="Cambria Math" panose="02040503050406030204" pitchFamily="18" charset="0"/>
                          <a:ea typeface="黑体" pitchFamily="49" charset="-122"/>
                        </a:rPr>
                        <m:t>𝛼</m:t>
                      </m:r>
                      <m:r>
                        <a:rPr lang="en-US" altLang="zh-CN" sz="1400" b="0" i="1" smtClean="0">
                          <a:solidFill>
                            <a:srgbClr val="FF0000"/>
                          </a:solidFill>
                          <a:latin typeface="Cambria Math"/>
                          <a:ea typeface="黑体" pitchFamily="49" charset="-122"/>
                        </a:rPr>
                        <m:t>)</m:t>
                      </m:r>
                      <m:sSub>
                        <m:sSubPr>
                          <m:ctrlPr>
                            <a:rPr lang="en-US" altLang="zh-CN" sz="1400" i="1">
                              <a:solidFill>
                                <a:srgbClr val="FF0000"/>
                              </a:solidFill>
                              <a:latin typeface="Cambria Math" panose="02040503050406030204" pitchFamily="18" charset="0"/>
                              <a:ea typeface="黑体" pitchFamily="49" charset="-122"/>
                            </a:rPr>
                          </m:ctrlPr>
                        </m:sSubPr>
                        <m:e>
                          <m:r>
                            <a:rPr lang="en-US" altLang="zh-CN" sz="1400" i="1">
                              <a:solidFill>
                                <a:srgbClr val="FF0000"/>
                              </a:solidFill>
                              <a:latin typeface="Cambria Math" panose="02040503050406030204" pitchFamily="18" charset="0"/>
                              <a:ea typeface="黑体" pitchFamily="49" charset="-122"/>
                            </a:rPr>
                            <m:t>𝑞</m:t>
                          </m:r>
                        </m:e>
                        <m:sub>
                          <m:r>
                            <a:rPr lang="en-US" altLang="zh-CN" sz="1400" i="1">
                              <a:solidFill>
                                <a:srgbClr val="FF0000"/>
                              </a:solidFill>
                              <a:latin typeface="Cambria Math" panose="02040503050406030204" pitchFamily="18" charset="0"/>
                              <a:ea typeface="黑体" pitchFamily="49" charset="-122"/>
                            </a:rPr>
                            <m:t>𝜋</m:t>
                          </m:r>
                        </m:sub>
                      </m:sSub>
                      <m:d>
                        <m:dPr>
                          <m:ctrlPr>
                            <a:rPr lang="en-US" altLang="zh-CN" sz="1400" i="1">
                              <a:solidFill>
                                <a:srgbClr val="FF0000"/>
                              </a:solidFill>
                              <a:latin typeface="Cambria Math" panose="02040503050406030204" pitchFamily="18" charset="0"/>
                              <a:ea typeface="黑体" pitchFamily="49" charset="-122"/>
                            </a:rPr>
                          </m:ctrlPr>
                        </m:dPr>
                        <m:e>
                          <m:r>
                            <a:rPr lang="en-US" altLang="zh-CN" sz="1400" i="1">
                              <a:solidFill>
                                <a:srgbClr val="FF0000"/>
                              </a:solidFill>
                              <a:latin typeface="Cambria Math" panose="02040503050406030204" pitchFamily="18" charset="0"/>
                              <a:ea typeface="黑体" pitchFamily="49" charset="-122"/>
                            </a:rPr>
                            <m:t>𝑠</m:t>
                          </m:r>
                          <m:r>
                            <a:rPr lang="en-US" altLang="zh-CN" sz="1400" i="1">
                              <a:solidFill>
                                <a:srgbClr val="FF0000"/>
                              </a:solidFill>
                              <a:latin typeface="Cambria Math" panose="02040503050406030204" pitchFamily="18" charset="0"/>
                              <a:ea typeface="黑体" pitchFamily="49" charset="-122"/>
                            </a:rPr>
                            <m:t>,</m:t>
                          </m:r>
                          <m:r>
                            <a:rPr lang="en-US" altLang="zh-CN" sz="1400" i="1">
                              <a:solidFill>
                                <a:srgbClr val="FF0000"/>
                              </a:solidFill>
                              <a:latin typeface="Cambria Math" panose="02040503050406030204" pitchFamily="18" charset="0"/>
                              <a:ea typeface="黑体" pitchFamily="49" charset="-122"/>
                            </a:rPr>
                            <m:t>𝑎</m:t>
                          </m:r>
                        </m:e>
                      </m:d>
                      <m:r>
                        <a:rPr lang="en-US" altLang="zh-CN" sz="1400" i="1">
                          <a:solidFill>
                            <a:srgbClr val="FF0000"/>
                          </a:solidFill>
                          <a:latin typeface="Cambria Math" panose="02040503050406030204" pitchFamily="18" charset="0"/>
                          <a:ea typeface="黑体" pitchFamily="49" charset="-122"/>
                        </a:rPr>
                        <m:t>+</m:t>
                      </m:r>
                      <m:r>
                        <a:rPr lang="en-US" altLang="zh-CN" sz="1400" i="1">
                          <a:solidFill>
                            <a:srgbClr val="FF0000"/>
                          </a:solidFill>
                          <a:latin typeface="Cambria Math" panose="02040503050406030204" pitchFamily="18" charset="0"/>
                          <a:ea typeface="黑体" pitchFamily="49" charset="-122"/>
                        </a:rPr>
                        <m:t>𝛼</m:t>
                      </m:r>
                      <m:d>
                        <m:dPr>
                          <m:begChr m:val="["/>
                          <m:endChr m:val="]"/>
                          <m:ctrlPr>
                            <a:rPr lang="en-US" altLang="zh-CN" sz="1400" i="1">
                              <a:solidFill>
                                <a:srgbClr val="FF0000"/>
                              </a:solidFill>
                              <a:latin typeface="Cambria Math" panose="02040503050406030204" pitchFamily="18" charset="0"/>
                              <a:ea typeface="黑体" pitchFamily="49" charset="-122"/>
                            </a:rPr>
                          </m:ctrlPr>
                        </m:dPr>
                        <m:e>
                          <m:r>
                            <a:rPr lang="en-US" altLang="zh-CN" sz="1400" i="1">
                              <a:solidFill>
                                <a:srgbClr val="FF0000"/>
                              </a:solidFill>
                              <a:latin typeface="Cambria Math" panose="02040503050406030204" pitchFamily="18" charset="0"/>
                              <a:ea typeface="黑体" pitchFamily="49" charset="-122"/>
                            </a:rPr>
                            <m:t>𝑅</m:t>
                          </m:r>
                          <m:r>
                            <a:rPr lang="en-US" altLang="zh-CN" sz="1400" i="1">
                              <a:solidFill>
                                <a:srgbClr val="FF0000"/>
                              </a:solidFill>
                              <a:latin typeface="Cambria Math" panose="02040503050406030204" pitchFamily="18" charset="0"/>
                              <a:ea typeface="黑体" pitchFamily="49" charset="-122"/>
                            </a:rPr>
                            <m:t>+</m:t>
                          </m:r>
                          <m:r>
                            <a:rPr lang="en-US" altLang="zh-CN" sz="1400" i="1">
                              <a:solidFill>
                                <a:srgbClr val="FF0000"/>
                              </a:solidFill>
                              <a:latin typeface="Cambria Math" panose="02040503050406030204" pitchFamily="18" charset="0"/>
                              <a:ea typeface="黑体" pitchFamily="49" charset="-122"/>
                            </a:rPr>
                            <m:t>𝛾</m:t>
                          </m:r>
                          <m:sSub>
                            <m:sSubPr>
                              <m:ctrlPr>
                                <a:rPr lang="en-US" altLang="zh-CN" sz="1400" i="1">
                                  <a:solidFill>
                                    <a:srgbClr val="FF0000"/>
                                  </a:solidFill>
                                  <a:latin typeface="Cambria Math" panose="02040503050406030204" pitchFamily="18" charset="0"/>
                                  <a:ea typeface="黑体" pitchFamily="49" charset="-122"/>
                                </a:rPr>
                              </m:ctrlPr>
                            </m:sSubPr>
                            <m:e>
                              <m:r>
                                <a:rPr lang="en-US" altLang="zh-CN" sz="1400" i="1">
                                  <a:solidFill>
                                    <a:srgbClr val="FF0000"/>
                                  </a:solidFill>
                                  <a:latin typeface="Cambria Math" panose="02040503050406030204" pitchFamily="18" charset="0"/>
                                  <a:ea typeface="黑体" pitchFamily="49" charset="-122"/>
                                </a:rPr>
                                <m:t> </m:t>
                              </m:r>
                              <m:limLow>
                                <m:limLowPr>
                                  <m:ctrlPr>
                                    <a:rPr lang="en-US" altLang="zh-CN" sz="1400" i="1">
                                      <a:solidFill>
                                        <a:srgbClr val="FF0000"/>
                                      </a:solidFill>
                                      <a:latin typeface="Cambria Math" panose="02040503050406030204" pitchFamily="18" charset="0"/>
                                      <a:ea typeface="黑体" pitchFamily="49" charset="-122"/>
                                    </a:rPr>
                                  </m:ctrlPr>
                                </m:limLowPr>
                                <m:e>
                                  <m:r>
                                    <m:rPr>
                                      <m:sty m:val="p"/>
                                    </m:rPr>
                                    <a:rPr lang="en-US" altLang="zh-CN" sz="1400">
                                      <a:solidFill>
                                        <a:srgbClr val="FF0000"/>
                                      </a:solidFill>
                                      <a:latin typeface="Cambria Math" panose="02040503050406030204" pitchFamily="18" charset="0"/>
                                      <a:ea typeface="黑体" pitchFamily="49" charset="-122"/>
                                    </a:rPr>
                                    <m:t>max</m:t>
                                  </m:r>
                                </m:e>
                                <m:lim>
                                  <m:sSup>
                                    <m:sSupPr>
                                      <m:ctrlPr>
                                        <a:rPr lang="en-US" altLang="zh-CN" sz="1400" i="1">
                                          <a:solidFill>
                                            <a:srgbClr val="FF0000"/>
                                          </a:solidFill>
                                          <a:latin typeface="Cambria Math" panose="02040503050406030204" pitchFamily="18" charset="0"/>
                                          <a:ea typeface="黑体" pitchFamily="49" charset="-122"/>
                                        </a:rPr>
                                      </m:ctrlPr>
                                    </m:sSupPr>
                                    <m:e>
                                      <m:r>
                                        <a:rPr lang="en-US" altLang="zh-CN" sz="1400" i="1">
                                          <a:solidFill>
                                            <a:srgbClr val="FF0000"/>
                                          </a:solidFill>
                                          <a:latin typeface="Cambria Math" panose="02040503050406030204" pitchFamily="18" charset="0"/>
                                          <a:ea typeface="黑体" pitchFamily="49" charset="-122"/>
                                        </a:rPr>
                                        <m:t>𝑎</m:t>
                                      </m:r>
                                    </m:e>
                                    <m:sup>
                                      <m:r>
                                        <a:rPr lang="en-US" altLang="zh-CN" sz="1400" i="1">
                                          <a:solidFill>
                                            <a:srgbClr val="FF0000"/>
                                          </a:solidFill>
                                          <a:latin typeface="Cambria Math" panose="02040503050406030204" pitchFamily="18" charset="0"/>
                                          <a:ea typeface="黑体" pitchFamily="49" charset="-122"/>
                                        </a:rPr>
                                        <m:t>′</m:t>
                                      </m:r>
                                    </m:sup>
                                  </m:sSup>
                                </m:lim>
                              </m:limLow>
                              <m:r>
                                <a:rPr lang="en-US" altLang="zh-CN" sz="1400" i="1">
                                  <a:solidFill>
                                    <a:srgbClr val="FF0000"/>
                                  </a:solidFill>
                                  <a:latin typeface="Cambria Math" panose="02040503050406030204" pitchFamily="18" charset="0"/>
                                  <a:ea typeface="黑体" pitchFamily="49" charset="-122"/>
                                </a:rPr>
                                <m:t> </m:t>
                              </m:r>
                              <m:r>
                                <a:rPr lang="en-US" altLang="zh-CN" sz="1400" i="1">
                                  <a:solidFill>
                                    <a:srgbClr val="FF0000"/>
                                  </a:solidFill>
                                  <a:latin typeface="Cambria Math" panose="02040503050406030204" pitchFamily="18" charset="0"/>
                                  <a:ea typeface="黑体" pitchFamily="49" charset="-122"/>
                                </a:rPr>
                                <m:t>𝑞</m:t>
                              </m:r>
                            </m:e>
                            <m:sub>
                              <m:r>
                                <a:rPr lang="en-US" altLang="zh-CN" sz="1400" i="1">
                                  <a:solidFill>
                                    <a:srgbClr val="FF0000"/>
                                  </a:solidFill>
                                  <a:latin typeface="Cambria Math" panose="02040503050406030204" pitchFamily="18" charset="0"/>
                                  <a:ea typeface="黑体" pitchFamily="49" charset="-122"/>
                                </a:rPr>
                                <m:t>𝜋</m:t>
                              </m:r>
                            </m:sub>
                          </m:sSub>
                          <m:d>
                            <m:dPr>
                              <m:ctrlPr>
                                <a:rPr lang="en-US" altLang="zh-CN" sz="1400" i="1">
                                  <a:solidFill>
                                    <a:srgbClr val="FF0000"/>
                                  </a:solidFill>
                                  <a:latin typeface="Cambria Math" panose="02040503050406030204" pitchFamily="18" charset="0"/>
                                  <a:ea typeface="黑体" pitchFamily="49" charset="-122"/>
                                </a:rPr>
                              </m:ctrlPr>
                            </m:dPr>
                            <m:e>
                              <m:sSup>
                                <m:sSupPr>
                                  <m:ctrlPr>
                                    <a:rPr lang="en-US" altLang="zh-CN" sz="1400" i="1">
                                      <a:solidFill>
                                        <a:srgbClr val="FF0000"/>
                                      </a:solidFill>
                                      <a:latin typeface="Cambria Math" panose="02040503050406030204" pitchFamily="18" charset="0"/>
                                      <a:ea typeface="黑体" pitchFamily="49" charset="-122"/>
                                    </a:rPr>
                                  </m:ctrlPr>
                                </m:sSupPr>
                                <m:e>
                                  <m:r>
                                    <a:rPr lang="en-US" altLang="zh-CN" sz="1400" i="1">
                                      <a:solidFill>
                                        <a:srgbClr val="FF0000"/>
                                      </a:solidFill>
                                      <a:latin typeface="Cambria Math" panose="02040503050406030204" pitchFamily="18" charset="0"/>
                                      <a:ea typeface="黑体" pitchFamily="49" charset="-122"/>
                                    </a:rPr>
                                    <m:t>𝑠</m:t>
                                  </m:r>
                                </m:e>
                                <m:sup>
                                  <m:r>
                                    <a:rPr lang="en-US" altLang="zh-CN" sz="1400" i="1">
                                      <a:solidFill>
                                        <a:srgbClr val="FF0000"/>
                                      </a:solidFill>
                                      <a:latin typeface="Cambria Math" panose="02040503050406030204" pitchFamily="18" charset="0"/>
                                      <a:ea typeface="黑体" pitchFamily="49" charset="-122"/>
                                    </a:rPr>
                                    <m:t>′</m:t>
                                  </m:r>
                                </m:sup>
                              </m:sSup>
                              <m:r>
                                <a:rPr lang="en-US" altLang="zh-CN" sz="1400" i="1">
                                  <a:solidFill>
                                    <a:srgbClr val="FF0000"/>
                                  </a:solidFill>
                                  <a:latin typeface="Cambria Math" panose="02040503050406030204" pitchFamily="18" charset="0"/>
                                  <a:ea typeface="黑体" pitchFamily="49" charset="-122"/>
                                </a:rPr>
                                <m:t>,</m:t>
                              </m:r>
                              <m:r>
                                <a:rPr lang="en-US" altLang="zh-CN" sz="1400" i="1">
                                  <a:solidFill>
                                    <a:srgbClr val="FF0000"/>
                                  </a:solidFill>
                                  <a:latin typeface="Cambria Math" panose="02040503050406030204" pitchFamily="18" charset="0"/>
                                  <a:ea typeface="黑体" pitchFamily="49" charset="-122"/>
                                </a:rPr>
                                <m:t>𝑎</m:t>
                              </m:r>
                              <m:r>
                                <a:rPr lang="en-US" altLang="zh-CN" sz="1400" i="1">
                                  <a:solidFill>
                                    <a:srgbClr val="FF0000"/>
                                  </a:solidFill>
                                  <a:latin typeface="Cambria Math" panose="02040503050406030204" pitchFamily="18" charset="0"/>
                                  <a:ea typeface="黑体" pitchFamily="49" charset="-122"/>
                                </a:rPr>
                                <m:t>′</m:t>
                              </m:r>
                            </m:e>
                          </m:d>
                        </m:e>
                      </m:d>
                    </m:oMath>
                  </m:oMathPara>
                </a14:m>
                <a:endParaRPr lang="zh-CN" altLang="en-US" sz="1400" dirty="0"/>
              </a:p>
            </p:txBody>
          </p:sp>
        </mc:Choice>
        <mc:Fallback xmlns="">
          <p:sp>
            <p:nvSpPr>
              <p:cNvPr id="38" name="矩形 37">
                <a:extLst>
                  <a:ext uri="{FF2B5EF4-FFF2-40B4-BE49-F238E27FC236}">
                    <a16:creationId xmlns:a16="http://schemas.microsoft.com/office/drawing/2014/main" id="{5629DD3B-D629-4FC1-97C1-84EE52AE0C6D}"/>
                  </a:ext>
                </a:extLst>
              </p:cNvPr>
              <p:cNvSpPr>
                <a:spLocks noRot="1" noChangeAspect="1" noMove="1" noResize="1" noEditPoints="1" noAdjustHandles="1" noChangeArrowheads="1" noChangeShapeType="1" noTextEdit="1"/>
              </p:cNvSpPr>
              <p:nvPr/>
            </p:nvSpPr>
            <p:spPr>
              <a:xfrm>
                <a:off x="3235171" y="4313902"/>
                <a:ext cx="5386933" cy="41319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C5802E1-E182-4AE6-9E66-86E7B998EF8B}"/>
                  </a:ext>
                </a:extLst>
              </p:cNvPr>
              <p:cNvSpPr/>
              <p:nvPr/>
            </p:nvSpPr>
            <p:spPr>
              <a:xfrm>
                <a:off x="617173" y="5424961"/>
                <a:ext cx="11213756" cy="706091"/>
              </a:xfrm>
              <a:prstGeom prst="rect">
                <a:avLst/>
              </a:prstGeom>
            </p:spPr>
            <p:txBody>
              <a:bodyPr wrap="square">
                <a:spAutoFit/>
              </a:bodyPr>
              <a:lstStyle/>
              <a:p>
                <a:pPr algn="ctr">
                  <a:lnSpc>
                    <a:spcPct val="150000"/>
                  </a:lnSpc>
                </a:pPr>
                <a:r>
                  <a:rPr lang="en-US"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Q</a:t>
                </a:r>
                <a:r>
                  <a:rPr lang="zh-CN"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学习中直接记录和更新动作</a:t>
                </a:r>
                <a:r>
                  <a:rPr lang="en-US"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zh-CN" altLang="zh-CN" sz="1400"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而不是价值函数</a:t>
                </a:r>
                <a14:m>
                  <m:oMath xmlns:m="http://schemas.openxmlformats.org/officeDocument/2006/math">
                    <m:sSub>
                      <m:sSubPr>
                        <m:ctrlPr>
                          <a:rPr lang="zh-CN" altLang="zh-CN" sz="1400"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sz="1400" b="1" dirty="0">
                    <a:latin typeface="Times New Roman" panose="02020603050405020304" pitchFamily="18" charset="0"/>
                    <a:ea typeface="华文楷体" panose="02010600040101010101" pitchFamily="2" charset="-122"/>
                    <a:cs typeface="Times New Roman" panose="02020603050405020304" pitchFamily="18" charset="0"/>
                  </a:rPr>
                  <a:t>，这是因为策略优化要求已知动作</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zh-CN" altLang="zh-CN" sz="14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sz="1400" b="1" dirty="0">
                    <a:latin typeface="Times New Roman" panose="02020603050405020304" pitchFamily="18" charset="0"/>
                    <a:ea typeface="华文楷体" panose="02010600040101010101" pitchFamily="2" charset="-122"/>
                    <a:cs typeface="Times New Roman" panose="02020603050405020304" pitchFamily="18" charset="0"/>
                  </a:rPr>
                  <a:t>，如果算法仍然记录价值函数</a:t>
                </a:r>
                <a14:m>
                  <m:oMath xmlns:m="http://schemas.openxmlformats.org/officeDocument/2006/math">
                    <m:sSub>
                      <m:sSubPr>
                        <m:ctrlPr>
                          <a:rPr lang="zh-CN" altLang="zh-CN" sz="14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sz="1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在不知道状态转移概率的情况下将无法求出</a:t>
                </a:r>
                <a14:m>
                  <m:oMath xmlns:m="http://schemas.openxmlformats.org/officeDocument/2006/math">
                    <m:sSub>
                      <m:sSubPr>
                        <m:ctrlPr>
                          <a:rPr lang="zh-CN" altLang="zh-CN" sz="1400"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sz="1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于是，</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学习中，只有动作</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价值函数（即</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函数）参与计算。</a:t>
                </a:r>
                <a:endParaRPr lang="zh-CN"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7C5802E1-E182-4AE6-9E66-86E7B998EF8B}"/>
                  </a:ext>
                </a:extLst>
              </p:cNvPr>
              <p:cNvSpPr>
                <a:spLocks noRot="1" noChangeAspect="1" noMove="1" noResize="1" noEditPoints="1" noAdjustHandles="1" noChangeArrowheads="1" noChangeShapeType="1" noTextEdit="1"/>
              </p:cNvSpPr>
              <p:nvPr/>
            </p:nvSpPr>
            <p:spPr>
              <a:xfrm>
                <a:off x="617173" y="5424961"/>
                <a:ext cx="11213756" cy="706091"/>
              </a:xfrm>
              <a:prstGeom prst="rect">
                <a:avLst/>
              </a:prstGeom>
              <a:blipFill>
                <a:blip r:embed="rId6"/>
                <a:stretch>
                  <a:fillRect b="-7759"/>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19C79AE-DDB6-4970-8896-5BAA42704DC9}"/>
              </a:ext>
            </a:extLst>
          </p:cNvPr>
          <p:cNvPicPr>
            <a:picLocks noChangeAspect="1"/>
          </p:cNvPicPr>
          <p:nvPr/>
        </p:nvPicPr>
        <p:blipFill>
          <a:blip r:embed="rId7"/>
          <a:stretch>
            <a:fillRect/>
          </a:stretch>
        </p:blipFill>
        <p:spPr>
          <a:xfrm>
            <a:off x="8157215" y="2069483"/>
            <a:ext cx="3868873" cy="2717940"/>
          </a:xfrm>
          <a:prstGeom prst="rect">
            <a:avLst/>
          </a:prstGeom>
        </p:spPr>
      </p:pic>
    </p:spTree>
    <p:extLst>
      <p:ext uri="{BB962C8B-B14F-4D97-AF65-F5344CB8AC3E}">
        <p14:creationId xmlns:p14="http://schemas.microsoft.com/office/powerpoint/2010/main" val="1678888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2" name="图片 1">
            <a:extLst>
              <a:ext uri="{FF2B5EF4-FFF2-40B4-BE49-F238E27FC236}">
                <a16:creationId xmlns:a16="http://schemas.microsoft.com/office/drawing/2014/main" id="{9F384184-6A19-4348-BA6E-F09E17659BA3}"/>
              </a:ext>
            </a:extLst>
          </p:cNvPr>
          <p:cNvPicPr>
            <a:picLocks noChangeAspect="1"/>
          </p:cNvPicPr>
          <p:nvPr/>
        </p:nvPicPr>
        <p:blipFill>
          <a:blip r:embed="rId3"/>
          <a:stretch>
            <a:fillRect/>
          </a:stretch>
        </p:blipFill>
        <p:spPr>
          <a:xfrm>
            <a:off x="6166339" y="2342831"/>
            <a:ext cx="4721468" cy="3251367"/>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A6F7826-0E49-4A7B-89C9-CF8AE80098F7}"/>
                  </a:ext>
                </a:extLst>
              </p:cNvPr>
              <p:cNvSpPr/>
              <p:nvPr/>
            </p:nvSpPr>
            <p:spPr>
              <a:xfrm>
                <a:off x="65649" y="2094469"/>
                <a:ext cx="5884985" cy="3363741"/>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6.10(a)</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表示算法的初始状态，其中</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𝑎</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𝑏</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表示对应状态的动作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价值函数的取值，斜线上方的</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𝑎</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表示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𝜋</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𝑠</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zh-CN" altLang="zh-CN">
                            <a:latin typeface="Cambria Math" panose="02040503050406030204" pitchFamily="18" charset="0"/>
                            <a:ea typeface="等线" panose="02010600030101010101" pitchFamily="2" charset="-122"/>
                            <a:cs typeface="Times New Roman" panose="02020603050405020304" pitchFamily="18" charset="0"/>
                          </a:rPr>
                          <m:t>上</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，斜线右侧的</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𝑏</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表示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𝑞</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𝜋</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𝑠</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zh-CN" altLang="zh-CN">
                            <a:latin typeface="Cambria Math" panose="02040503050406030204" pitchFamily="18" charset="0"/>
                            <a:ea typeface="等线" panose="02010600030101010101" pitchFamily="2" charset="-122"/>
                            <a:cs typeface="Times New Roman" panose="02020603050405020304" pitchFamily="18" charset="0"/>
                          </a:rPr>
                          <m:t>右</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6.10(a)</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中显示除终止状态外的所有的向上的动作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价值函数值为</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0.2</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，所有向右的动作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价值函数值为</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0</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。当然，令这些动作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价值函数的初始值全部为</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0</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也是可以的，图</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6.10(a)</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中所设置的初始值只是为了让这个例子更容易说明策略学习。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8A6F7826-0E49-4A7B-89C9-CF8AE80098F7}"/>
                  </a:ext>
                </a:extLst>
              </p:cNvPr>
              <p:cNvSpPr>
                <a:spLocks noRot="1" noChangeAspect="1" noMove="1" noResize="1" noEditPoints="1" noAdjustHandles="1" noChangeArrowheads="1" noChangeShapeType="1" noTextEdit="1"/>
              </p:cNvSpPr>
              <p:nvPr/>
            </p:nvSpPr>
            <p:spPr>
              <a:xfrm>
                <a:off x="65649" y="2094469"/>
                <a:ext cx="5884985" cy="3363741"/>
              </a:xfrm>
              <a:prstGeom prst="rect">
                <a:avLst/>
              </a:prstGeom>
              <a:blipFill>
                <a:blip r:embed="rId4"/>
                <a:stretch>
                  <a:fillRect l="-725" r="-829" b="-16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551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2" name="图片 1">
            <a:extLst>
              <a:ext uri="{FF2B5EF4-FFF2-40B4-BE49-F238E27FC236}">
                <a16:creationId xmlns:a16="http://schemas.microsoft.com/office/drawing/2014/main" id="{9F384184-6A19-4348-BA6E-F09E17659BA3}"/>
              </a:ext>
            </a:extLst>
          </p:cNvPr>
          <p:cNvPicPr>
            <a:picLocks noChangeAspect="1"/>
          </p:cNvPicPr>
          <p:nvPr/>
        </p:nvPicPr>
        <p:blipFill>
          <a:blip r:embed="rId3"/>
          <a:stretch>
            <a:fillRect/>
          </a:stretch>
        </p:blipFill>
        <p:spPr>
          <a:xfrm>
            <a:off x="6755130" y="2324888"/>
            <a:ext cx="4721468" cy="3251367"/>
          </a:xfrm>
          <a:prstGeom prst="rect">
            <a:avLst/>
          </a:prstGeom>
        </p:spPr>
      </p:pic>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A0C8C11F-7513-4537-A52A-1949D7DDC294}"/>
                  </a:ext>
                </a:extLst>
              </p:cNvPr>
              <p:cNvSpPr/>
              <p:nvPr/>
            </p:nvSpPr>
            <p:spPr>
              <a:xfrm>
                <a:off x="162072" y="1788620"/>
                <a:ext cx="6593058" cy="4065728"/>
              </a:xfrm>
              <a:prstGeom prst="rect">
                <a:avLst/>
              </a:prstGeom>
            </p:spPr>
            <p:txBody>
              <a:bodyPr wrap="square">
                <a:spAutoFit/>
              </a:bodyPr>
              <a:lstStyle/>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6.10(a)</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a:t>
                </a:r>
                <a:r>
                  <a:rPr lang="zh-CN" altLang="en-US" sz="1400" dirty="0">
                    <a:solidFill>
                      <a:srgbClr val="000000"/>
                    </a:solidFill>
                    <a:latin typeface="Times New Roman" panose="02020603050405020304" pitchFamily="18" charset="0"/>
                    <a:ea typeface="楷体_GB2312"/>
                    <a:cs typeface="Times New Roman" panose="02020603050405020304" pitchFamily="18" charset="0"/>
                  </a:rPr>
                  <a:t>的红色</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方框代表了智能体当前所处的状态位置。从图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6.10(a)</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为出发，在算法第</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行，根据当前策略求出智能体应该采取的动作</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argmax</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d>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zh-CN" altLang="zh-CN" sz="1400">
                        <a:solidFill>
                          <a:srgbClr val="000000"/>
                        </a:solidFill>
                        <a:latin typeface="Cambria Math" panose="02040503050406030204" pitchFamily="18" charset="0"/>
                        <a:ea typeface="楷体_GB2312"/>
                        <a:cs typeface="Times New Roman" panose="02020603050405020304" pitchFamily="18" charset="0"/>
                      </a:rPr>
                      <m:t>上</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，执行这个动作，得到奖励</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𝑅</m:t>
                    </m:r>
                    <m:r>
                      <a:rPr lang="en-US" altLang="zh-CN" sz="1400"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和进入下</a:t>
                </a:r>
                <a:r>
                  <a:rPr lang="zh-CN" altLang="zh-CN" sz="1400" dirty="0">
                    <a:solidFill>
                      <a:srgbClr val="FF0000"/>
                    </a:solidFill>
                    <a:latin typeface="Times New Roman" panose="02020603050405020304" pitchFamily="18" charset="0"/>
                    <a:ea typeface="楷体_GB2312"/>
                    <a:cs typeface="Times New Roman" panose="02020603050405020304" pitchFamily="18" charset="0"/>
                  </a:rPr>
                  <a:t>一状态</a:t>
                </a:r>
                <a14:m>
                  <m:oMath xmlns:m="http://schemas.openxmlformats.org/officeDocument/2006/math">
                    <m:sSup>
                      <m:sSupPr>
                        <m:ctrlPr>
                          <a:rPr lang="zh-CN" altLang="zh-CN"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FF0000"/>
                            </a:solidFill>
                            <a:latin typeface="Cambria Math" panose="02040503050406030204" pitchFamily="18" charset="0"/>
                            <a:ea typeface="楷体_GB2312"/>
                            <a:cs typeface="Times New Roman" panose="02020603050405020304" pitchFamily="18" charset="0"/>
                          </a:rPr>
                          <m:t>𝑠</m:t>
                        </m:r>
                      </m:e>
                      <m:sup>
                        <m:r>
                          <a:rPr lang="en-US" altLang="zh-CN" sz="1400" i="1">
                            <a:solidFill>
                              <a:srgbClr val="FF0000"/>
                            </a:solidFill>
                            <a:latin typeface="Cambria Math" panose="02040503050406030204" pitchFamily="18" charset="0"/>
                            <a:ea typeface="楷体_GB2312"/>
                            <a:cs typeface="Times New Roman" panose="02020603050405020304" pitchFamily="18" charset="0"/>
                          </a:rPr>
                          <m:t>′</m:t>
                        </m:r>
                      </m:sup>
                    </m:sSup>
                    <m:r>
                      <a:rPr lang="en-US" altLang="zh-CN" sz="1400" i="1">
                        <a:solidFill>
                          <a:srgbClr val="FF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FF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FF0000"/>
                            </a:solidFill>
                            <a:latin typeface="Cambria Math" panose="02040503050406030204" pitchFamily="18" charset="0"/>
                            <a:ea typeface="楷体_GB2312"/>
                            <a:cs typeface="Times New Roman" panose="02020603050405020304" pitchFamily="18" charset="0"/>
                          </a:rPr>
                          <m:t>4</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，因此可如下更新对应的动作</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价值函数：</a:t>
                </a:r>
                <a:br>
                  <a:rPr lang="en-US" altLang="zh-CN" sz="1400" dirty="0">
                    <a:solidFill>
                      <a:srgbClr val="000000"/>
                    </a:solidFill>
                    <a:latin typeface="Times New Roman" panose="02020603050405020304" pitchFamily="18" charset="0"/>
                    <a:ea typeface="楷体_GB231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zh-CN" altLang="zh-CN" sz="1400">
                              <a:solidFill>
                                <a:srgbClr val="000000"/>
                              </a:solidFill>
                              <a:latin typeface="Cambria Math" panose="02040503050406030204" pitchFamily="18" charset="0"/>
                              <a:ea typeface="楷体_GB2312"/>
                              <a:cs typeface="Times New Roman" panose="02020603050405020304" pitchFamily="18" charset="0"/>
                            </a:rPr>
                            <m:t>上</m:t>
                          </m:r>
                        </m:e>
                      </m:d>
                      <m:r>
                        <m:rPr>
                          <m:aln/>
                        </m:rP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FF0000"/>
                              </a:solidFill>
                              <a:latin typeface="Cambria Math" panose="02040503050406030204" pitchFamily="18" charset="0"/>
                              <a:ea typeface="楷体_GB2312"/>
                              <a:cs typeface="Times New Roman" panose="02020603050405020304" pitchFamily="18" charset="0"/>
                            </a:rPr>
                            <m:t>𝑞</m:t>
                          </m:r>
                        </m:e>
                        <m:sub>
                          <m:r>
                            <a:rPr lang="en-US" altLang="zh-CN" sz="1400" i="1">
                              <a:solidFill>
                                <a:srgbClr val="FF0000"/>
                              </a:solidFill>
                              <a:latin typeface="Cambria Math" panose="02040503050406030204" pitchFamily="18" charset="0"/>
                              <a:ea typeface="楷体_GB2312"/>
                              <a:cs typeface="Times New Roman" panose="02020603050405020304" pitchFamily="18" charset="0"/>
                            </a:rPr>
                            <m:t>𝜋</m:t>
                          </m:r>
                        </m:sub>
                      </m:sSub>
                      <m:d>
                        <m:dPr>
                          <m:ctrlPr>
                            <a:rPr lang="zh-CN" altLang="zh-CN"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FF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FF0000"/>
                                  </a:solidFill>
                                  <a:latin typeface="Cambria Math" panose="02040503050406030204" pitchFamily="18" charset="0"/>
                                  <a:ea typeface="楷体_GB2312"/>
                                  <a:cs typeface="Times New Roman" panose="02020603050405020304" pitchFamily="18" charset="0"/>
                                </a:rPr>
                                <m:t>1</m:t>
                              </m:r>
                            </m:sub>
                          </m:sSub>
                          <m:r>
                            <a:rPr lang="en-US" altLang="zh-CN" sz="1400" i="1">
                              <a:solidFill>
                                <a:srgbClr val="FF0000"/>
                              </a:solidFill>
                              <a:latin typeface="Cambria Math" panose="02040503050406030204" pitchFamily="18" charset="0"/>
                              <a:ea typeface="楷体_GB2312"/>
                              <a:cs typeface="Times New Roman" panose="02020603050405020304" pitchFamily="18" charset="0"/>
                            </a:rPr>
                            <m:t>,</m:t>
                          </m:r>
                          <m:r>
                            <a:rPr lang="zh-CN" altLang="zh-CN" sz="1400">
                              <a:solidFill>
                                <a:srgbClr val="FF0000"/>
                              </a:solidFill>
                              <a:latin typeface="Cambria Math" panose="02040503050406030204" pitchFamily="18" charset="0"/>
                              <a:ea typeface="楷体_GB2312"/>
                              <a:cs typeface="Times New Roman" panose="02020603050405020304" pitchFamily="18" charset="0"/>
                            </a:rPr>
                            <m:t>上</m:t>
                          </m:r>
                        </m:e>
                      </m:d>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𝛼</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𝑅</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𝛾</m:t>
                      </m:r>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max</m:t>
                              </m:r>
                            </m:e>
                            <m:lim>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p>
                            </m:lim>
                          </m:limLow>
                        </m:fName>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p>
                            </m:e>
                          </m:d>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FF0000"/>
                                  </a:solidFill>
                                  <a:latin typeface="Cambria Math" panose="02040503050406030204" pitchFamily="18" charset="0"/>
                                  <a:ea typeface="楷体_GB2312"/>
                                  <a:cs typeface="Times New Roman" panose="02020603050405020304" pitchFamily="18" charset="0"/>
                                </a:rPr>
                                <m:t>𝑞</m:t>
                              </m:r>
                            </m:e>
                            <m:sub>
                              <m:r>
                                <a:rPr lang="en-US" altLang="zh-CN" sz="1400" i="1">
                                  <a:solidFill>
                                    <a:srgbClr val="FF0000"/>
                                  </a:solidFill>
                                  <a:latin typeface="Cambria Math" panose="02040503050406030204" pitchFamily="18" charset="0"/>
                                  <a:ea typeface="楷体_GB2312"/>
                                  <a:cs typeface="Times New Roman" panose="02020603050405020304" pitchFamily="18" charset="0"/>
                                </a:rPr>
                                <m:t>𝜋</m:t>
                              </m:r>
                            </m:sub>
                          </m:sSub>
                          <m:d>
                            <m:dPr>
                              <m:ctrlPr>
                                <a:rPr lang="zh-CN" altLang="zh-CN" sz="14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FF0000"/>
                                  </a:solidFill>
                                  <a:latin typeface="Cambria Math" panose="02040503050406030204" pitchFamily="18" charset="0"/>
                                  <a:ea typeface="楷体_GB2312"/>
                                  <a:cs typeface="Times New Roman" panose="02020603050405020304" pitchFamily="18" charset="0"/>
                                </a:rPr>
                                <m:t>𝑠</m:t>
                              </m:r>
                              <m:r>
                                <a:rPr lang="en-US" altLang="zh-CN" sz="1400" i="1">
                                  <a:solidFill>
                                    <a:srgbClr val="FF0000"/>
                                  </a:solidFill>
                                  <a:latin typeface="Cambria Math" panose="02040503050406030204" pitchFamily="18" charset="0"/>
                                  <a:ea typeface="楷体_GB2312"/>
                                  <a:cs typeface="Times New Roman" panose="02020603050405020304" pitchFamily="18" charset="0"/>
                                </a:rPr>
                                <m:t>,</m:t>
                              </m:r>
                              <m:r>
                                <a:rPr lang="en-US" altLang="zh-CN" sz="1400" i="1">
                                  <a:solidFill>
                                    <a:srgbClr val="FF0000"/>
                                  </a:solidFill>
                                  <a:latin typeface="Cambria Math" panose="02040503050406030204" pitchFamily="18" charset="0"/>
                                  <a:ea typeface="楷体_GB2312"/>
                                  <a:cs typeface="Times New Roman" panose="02020603050405020304" pitchFamily="18" charset="0"/>
                                </a:rPr>
                                <m:t>𝑎</m:t>
                              </m:r>
                            </m:e>
                          </m:d>
                        </m:e>
                      </m:func>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m:oMath xmlns:m="http://schemas.openxmlformats.org/officeDocument/2006/math">
                      <m:r>
                        <m:rPr>
                          <m:aln/>
                        </m:rP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0.2+0.5×</m:t>
                      </m:r>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0+0.99×</m:t>
                          </m:r>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max</m:t>
                              </m:r>
                            </m:fName>
                            <m:e>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0,0.2</m:t>
                                  </m:r>
                                </m:e>
                              </m:d>
                            </m:e>
                          </m:func>
                          <m:r>
                            <a:rPr lang="en-US" altLang="zh-CN" sz="1400" i="1">
                              <a:solidFill>
                                <a:srgbClr val="000000"/>
                              </a:solidFill>
                              <a:latin typeface="Cambria Math" panose="02040503050406030204" pitchFamily="18" charset="0"/>
                              <a:ea typeface="楷体_GB2312"/>
                              <a:cs typeface="Times New Roman" panose="02020603050405020304" pitchFamily="18" charset="0"/>
                            </a:rPr>
                            <m:t>−0.2</m:t>
                          </m:r>
                        </m:e>
                      </m:d>
                      <m:r>
                        <a:rPr lang="en-US" altLang="zh-CN" sz="1400" i="1">
                          <a:solidFill>
                            <a:srgbClr val="000000"/>
                          </a:solidFill>
                          <a:latin typeface="Cambria Math" panose="02040503050406030204" pitchFamily="18" charset="0"/>
                          <a:ea typeface="楷体_GB2312"/>
                          <a:cs typeface="Times New Roman" panose="02020603050405020304" pitchFamily="18" charset="0"/>
                        </a:rPr>
                        <m:t>=0.199</m:t>
                      </m:r>
                    </m:oMath>
                  </m:oMathPara>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同时令当前状态为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4</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，由此得到了图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6.10(b)</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。同理算法再执行一次内层循环得到图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6.10(c)</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，接着得到图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6.10(d)</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。这个过程中每一步都通过后续状态的动作</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价值函数更新当前状态的动作</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价值函数，图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6.10(b)-(c)</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都没有对策略产生影响。</a:t>
                </a:r>
              </a:p>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当智能体在图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6.10(d)</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中到达了损坏状态</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𝑑</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，一个负的奖励（即奖励为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）使</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𝜋</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7</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zh-CN" altLang="zh-CN" sz="1400">
                        <a:solidFill>
                          <a:srgbClr val="000000"/>
                        </a:solidFill>
                        <a:latin typeface="Cambria Math" panose="02040503050406030204" pitchFamily="18" charset="0"/>
                        <a:ea typeface="楷体_GB2312"/>
                        <a:cs typeface="Times New Roman" panose="02020603050405020304" pitchFamily="18" charset="0"/>
                      </a:rPr>
                      <m:t>上</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变为负值，此时策略</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𝜋</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7</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从</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向上移动一个方格</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变成了</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向右移动一个方格</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，至此智能体完成了一个片段（一次外层循环）的更新。</a:t>
                </a:r>
              </a:p>
            </p:txBody>
          </p:sp>
        </mc:Choice>
        <mc:Fallback>
          <p:sp>
            <p:nvSpPr>
              <p:cNvPr id="7" name="矩形 6">
                <a:extLst>
                  <a:ext uri="{FF2B5EF4-FFF2-40B4-BE49-F238E27FC236}">
                    <a16:creationId xmlns:a16="http://schemas.microsoft.com/office/drawing/2014/main" id="{A0C8C11F-7513-4537-A52A-1949D7DDC294}"/>
                  </a:ext>
                </a:extLst>
              </p:cNvPr>
              <p:cNvSpPr>
                <a:spLocks noRot="1" noChangeAspect="1" noMove="1" noResize="1" noEditPoints="1" noAdjustHandles="1" noChangeArrowheads="1" noChangeShapeType="1" noTextEdit="1"/>
              </p:cNvSpPr>
              <p:nvPr/>
            </p:nvSpPr>
            <p:spPr>
              <a:xfrm>
                <a:off x="162072" y="1788620"/>
                <a:ext cx="6593058" cy="4065728"/>
              </a:xfrm>
              <a:prstGeom prst="rect">
                <a:avLst/>
              </a:prstGeom>
              <a:blipFill>
                <a:blip r:embed="rId4"/>
                <a:stretch>
                  <a:fillRect l="-278" r="-2960" b="-1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5642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8" name="图片 7">
            <a:extLst>
              <a:ext uri="{FF2B5EF4-FFF2-40B4-BE49-F238E27FC236}">
                <a16:creationId xmlns:a16="http://schemas.microsoft.com/office/drawing/2014/main" id="{C758B320-A401-484B-89CE-650A64BEE03C}"/>
              </a:ext>
            </a:extLst>
          </p:cNvPr>
          <p:cNvPicPr>
            <a:picLocks noChangeAspect="1"/>
          </p:cNvPicPr>
          <p:nvPr/>
        </p:nvPicPr>
        <p:blipFill>
          <a:blip r:embed="rId3"/>
          <a:stretch>
            <a:fillRect/>
          </a:stretch>
        </p:blipFill>
        <p:spPr>
          <a:xfrm>
            <a:off x="6138151" y="2452915"/>
            <a:ext cx="5477074" cy="3197608"/>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DBE72D0-C72B-43D7-8DBF-A52AD58BD881}"/>
                  </a:ext>
                </a:extLst>
              </p:cNvPr>
              <p:cNvSpPr/>
              <p:nvPr/>
            </p:nvSpPr>
            <p:spPr>
              <a:xfrm>
                <a:off x="459545" y="2558790"/>
                <a:ext cx="5444197" cy="2778581"/>
              </a:xfrm>
              <a:prstGeom prst="rect">
                <a:avLst/>
              </a:prstGeom>
            </p:spPr>
            <p:txBody>
              <a:bodyPr wrap="square">
                <a:spAutoFit/>
              </a:bodyPr>
              <a:lstStyle/>
              <a:p>
                <a:pPr indent="266700" algn="just">
                  <a:lnSpc>
                    <a:spcPct val="20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图</a:t>
                </a:r>
                <a:r>
                  <a:rPr lang="en-US" altLang="zh-CN" dirty="0">
                    <a:solidFill>
                      <a:srgbClr val="000000"/>
                    </a:solidFill>
                    <a:latin typeface="Times New Roman" panose="02020603050405020304" pitchFamily="18" charset="0"/>
                    <a:ea typeface="楷体_GB2312"/>
                    <a:cs typeface="Times New Roman" panose="02020603050405020304" pitchFamily="18" charset="0"/>
                  </a:rPr>
                  <a:t>6.11</a:t>
                </a:r>
                <a:r>
                  <a:rPr lang="zh-CN" altLang="zh-CN" dirty="0">
                    <a:solidFill>
                      <a:srgbClr val="000000"/>
                    </a:solidFill>
                    <a:latin typeface="Times New Roman" panose="02020603050405020304" pitchFamily="18" charset="0"/>
                    <a:ea typeface="楷体_GB2312"/>
                    <a:cs typeface="Times New Roman" panose="02020603050405020304" pitchFamily="18" charset="0"/>
                  </a:rPr>
                  <a:t>展示了</a:t>
                </a:r>
                <a:r>
                  <a:rPr lang="en-US" altLang="zh-CN" dirty="0">
                    <a:solidFill>
                      <a:srgbClr val="000000"/>
                    </a:solidFill>
                    <a:latin typeface="Times New Roman" panose="02020603050405020304" pitchFamily="18" charset="0"/>
                    <a:ea typeface="楷体_GB2312"/>
                    <a:cs typeface="Times New Roman" panose="02020603050405020304" pitchFamily="18" charset="0"/>
                  </a:rPr>
                  <a:t>Q</a:t>
                </a:r>
                <a:r>
                  <a:rPr lang="zh-CN" altLang="zh-CN" dirty="0">
                    <a:solidFill>
                      <a:srgbClr val="000000"/>
                    </a:solidFill>
                    <a:latin typeface="Times New Roman" panose="02020603050405020304" pitchFamily="18" charset="0"/>
                    <a:ea typeface="楷体_GB2312"/>
                    <a:cs typeface="Times New Roman" panose="02020603050405020304" pitchFamily="18" charset="0"/>
                  </a:rPr>
                  <a:t>学习算法执行三个片段的过程，从第二个片段结束时起，算法已经学习得到了沿着轨迹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4</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7</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8</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9</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到达目标状态</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9</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的策略。实际上，虽然此时动作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价值函数尚未收敛，但此后策略已经不会再发生变化了。</a:t>
                </a:r>
              </a:p>
            </p:txBody>
          </p:sp>
        </mc:Choice>
        <mc:Fallback xmlns="">
          <p:sp>
            <p:nvSpPr>
              <p:cNvPr id="9" name="矩形 8">
                <a:extLst>
                  <a:ext uri="{FF2B5EF4-FFF2-40B4-BE49-F238E27FC236}">
                    <a16:creationId xmlns:a16="http://schemas.microsoft.com/office/drawing/2014/main" id="{9DBE72D0-C72B-43D7-8DBF-A52AD58BD881}"/>
                  </a:ext>
                </a:extLst>
              </p:cNvPr>
              <p:cNvSpPr>
                <a:spLocks noRot="1" noChangeAspect="1" noMove="1" noResize="1" noEditPoints="1" noAdjustHandles="1" noChangeArrowheads="1" noChangeShapeType="1" noTextEdit="1"/>
              </p:cNvSpPr>
              <p:nvPr/>
            </p:nvSpPr>
            <p:spPr>
              <a:xfrm>
                <a:off x="459545" y="2558790"/>
                <a:ext cx="5444197" cy="2778581"/>
              </a:xfrm>
              <a:prstGeom prst="rect">
                <a:avLst/>
              </a:prstGeom>
              <a:blipFill>
                <a:blip r:embed="rId4"/>
                <a:stretch>
                  <a:fillRect l="-896" r="-1008" b="-2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886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184747" y="1477578"/>
            <a:ext cx="6533560" cy="3172343"/>
          </a:xfrm>
          <a:prstGeom prst="rect">
            <a:avLst/>
          </a:prstGeom>
          <a:noFill/>
        </p:spPr>
        <p:txBody>
          <a:bodyPr wrap="square" rtlCol="0">
            <a:spAutoFit/>
          </a:bodyPr>
          <a:lstStyle/>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一、强化学习问题定义</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二、基于价值的强化学习</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三、基于策略的强化学习</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四、深度强化学习应用</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探索与利用</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2" name="图片 1">
            <a:extLst>
              <a:ext uri="{FF2B5EF4-FFF2-40B4-BE49-F238E27FC236}">
                <a16:creationId xmlns:a16="http://schemas.microsoft.com/office/drawing/2014/main" id="{A047C763-9101-4F6F-A8E4-6CFFAC33B385}"/>
              </a:ext>
            </a:extLst>
          </p:cNvPr>
          <p:cNvPicPr>
            <a:picLocks noChangeAspect="1"/>
          </p:cNvPicPr>
          <p:nvPr/>
        </p:nvPicPr>
        <p:blipFill>
          <a:blip r:embed="rId3"/>
          <a:stretch>
            <a:fillRect/>
          </a:stretch>
        </p:blipFill>
        <p:spPr>
          <a:xfrm>
            <a:off x="6096000" y="2364217"/>
            <a:ext cx="3781619" cy="2625860"/>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3DA1FE-1575-4100-B56A-FA09754B4424}"/>
                  </a:ext>
                </a:extLst>
              </p:cNvPr>
              <p:cNvSpPr/>
              <p:nvPr/>
            </p:nvSpPr>
            <p:spPr>
              <a:xfrm>
                <a:off x="335263" y="1970312"/>
                <a:ext cx="5535654" cy="3906326"/>
              </a:xfrm>
              <a:prstGeom prst="rect">
                <a:avLst/>
              </a:prstGeom>
            </p:spPr>
            <p:txBody>
              <a:bodyPr wrap="square">
                <a:spAutoFit/>
              </a:bodyPr>
              <a:lstStyle/>
              <a:p>
                <a:pPr indent="266700" algn="just">
                  <a:lnSpc>
                    <a:spcPct val="20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如果将动作</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价值函数初始化为</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1/−2</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，即除了终止状态，对于每个状态，智能体更倾向于向上移动一个方格而非向右一个方格。在这样初始策略下，</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Q</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学习执行过程如图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6.12</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所示，可见即使在</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Q</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学习算法收敛以后，所得到的策略仍然不能使得机器人抵达目标状态</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9</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，而是沿着轨迹</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4</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7</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𝑑</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导致机器人被损坏。</a:t>
                </a:r>
              </a:p>
              <a:p>
                <a:pPr indent="266700" algn="just">
                  <a:lnSpc>
                    <a:spcPct val="20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6.12</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中问题出现的原因概括来说就是</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𝜋</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zh-CN" altLang="zh-CN" sz="1400">
                        <a:solidFill>
                          <a:srgbClr val="000000"/>
                        </a:solidFill>
                        <a:latin typeface="Cambria Math" panose="02040503050406030204" pitchFamily="18" charset="0"/>
                        <a:ea typeface="楷体_GB2312"/>
                        <a:cs typeface="Times New Roman" panose="02020603050405020304" pitchFamily="18" charset="0"/>
                      </a:rPr>
                      <m:t>右</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的初始值太小，导致机器人被损坏产生的</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奖励不足以推动智能体来改变策略。既然外部刺激不足以使机器人尝试新的策略，那么不妨从内部入手为智能体改变固有策略来添加一个探索的动力。</a:t>
                </a:r>
              </a:p>
            </p:txBody>
          </p:sp>
        </mc:Choice>
        <mc:Fallback xmlns="">
          <p:sp>
            <p:nvSpPr>
              <p:cNvPr id="7" name="矩形 6">
                <a:extLst>
                  <a:ext uri="{FF2B5EF4-FFF2-40B4-BE49-F238E27FC236}">
                    <a16:creationId xmlns:a16="http://schemas.microsoft.com/office/drawing/2014/main" id="{793DA1FE-1575-4100-B56A-FA09754B4424}"/>
                  </a:ext>
                </a:extLst>
              </p:cNvPr>
              <p:cNvSpPr>
                <a:spLocks noRot="1" noChangeAspect="1" noMove="1" noResize="1" noEditPoints="1" noAdjustHandles="1" noChangeArrowheads="1" noChangeShapeType="1" noTextEdit="1"/>
              </p:cNvSpPr>
              <p:nvPr/>
            </p:nvSpPr>
            <p:spPr>
              <a:xfrm>
                <a:off x="335263" y="1970312"/>
                <a:ext cx="5535654" cy="3906326"/>
              </a:xfrm>
              <a:prstGeom prst="rect">
                <a:avLst/>
              </a:prstGeom>
              <a:blipFill>
                <a:blip r:embed="rId4"/>
                <a:stretch>
                  <a:fillRect l="-330" r="-330" b="-7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6365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探索与利用</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sp>
        <p:nvSpPr>
          <p:cNvPr id="9" name="矩形 8">
            <a:extLst>
              <a:ext uri="{FF2B5EF4-FFF2-40B4-BE49-F238E27FC236}">
                <a16:creationId xmlns:a16="http://schemas.microsoft.com/office/drawing/2014/main" id="{6862E26F-D571-49A7-82A3-14A8058C3E5E}"/>
              </a:ext>
            </a:extLst>
          </p:cNvPr>
          <p:cNvSpPr/>
          <p:nvPr/>
        </p:nvSpPr>
        <p:spPr>
          <a:xfrm>
            <a:off x="2168635" y="3246127"/>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BFB403D-453C-4EDB-B0A7-B033DA383810}"/>
                  </a:ext>
                </a:extLst>
              </p:cNvPr>
              <p:cNvSpPr txBox="1"/>
              <p:nvPr/>
            </p:nvSpPr>
            <p:spPr>
              <a:xfrm>
                <a:off x="4763443" y="1224882"/>
                <a:ext cx="4654472" cy="1061829"/>
              </a:xfrm>
              <a:prstGeom prst="rect">
                <a:avLst/>
              </a:prstGeom>
              <a:solidFill>
                <a:srgbClr val="FFFF00"/>
              </a:solidFill>
            </p:spPr>
            <p:txBody>
              <a:bodyPr wrap="square" rtlCol="0">
                <a:spAutoFit/>
              </a:bodyPr>
              <a:lstStyle>
                <a:defPPr>
                  <a:defRPr lang="zh-CN"/>
                </a:defPPr>
                <a:lvl1pPr>
                  <a:defRPr sz="2400" b="1">
                    <a:ea typeface="黑体" pitchFamily="49" charset="-122"/>
                  </a:defRPr>
                </a:lvl1pPr>
              </a:lstStyle>
              <a:p>
                <a14:m>
                  <m:oMath xmlns:m="http://schemas.openxmlformats.org/officeDocument/2006/math">
                    <m:r>
                      <a:rPr lang="en-US" altLang="zh-CN" sz="1600" b="0" i="1" smtClean="0">
                        <a:latin typeface="Cambria Math" panose="02040503050406030204" pitchFamily="18" charset="0"/>
                      </a:rPr>
                      <m:t>𝜖</m:t>
                    </m:r>
                  </m:oMath>
                </a14:m>
                <a:r>
                  <a:rPr lang="zh-CN" altLang="en-US" sz="1600" b="0" dirty="0">
                    <a:latin typeface="Times New Roman" panose="02020603050405020304" pitchFamily="18" charset="0"/>
                    <a:cs typeface="Times New Roman" panose="02020603050405020304" pitchFamily="18" charset="0"/>
                  </a:rPr>
                  <a:t>贪心（</a:t>
                </a:r>
                <a14:m>
                  <m:oMath xmlns:m="http://schemas.openxmlformats.org/officeDocument/2006/math">
                    <m:r>
                      <a:rPr lang="en-US" altLang="zh-CN" sz="1600" b="0" i="1" smtClean="0">
                        <a:latin typeface="Cambria Math" panose="02040503050406030204" pitchFamily="18" charset="0"/>
                      </a:rPr>
                      <m:t>𝜖</m:t>
                    </m:r>
                  </m:oMath>
                </a14:m>
                <a:r>
                  <a:rPr lang="en-US" altLang="zh-CN" sz="1600" b="0" dirty="0">
                    <a:latin typeface="Times New Roman" panose="02020603050405020304" pitchFamily="18" charset="0"/>
                    <a:cs typeface="Times New Roman" panose="02020603050405020304" pitchFamily="18" charset="0"/>
                  </a:rPr>
                  <a:t>-greedy</a:t>
                </a:r>
                <a:r>
                  <a:rPr lang="zh-CN" altLang="en-US" sz="1600" b="0" dirty="0">
                    <a:latin typeface="Times New Roman" panose="02020603050405020304" pitchFamily="18" charset="0"/>
                    <a:cs typeface="Times New Roman" panose="02020603050405020304" pitchFamily="18" charset="0"/>
                  </a:rPr>
                  <a:t>）策略</a:t>
                </a:r>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a:latin typeface="Cambria Math" panose="02040503050406030204" pitchFamily="18" charset="0"/>
                        </a:rPr>
                        <m:t>𝜖</m:t>
                      </m:r>
                      <m:r>
                        <m:rPr>
                          <m:nor/>
                        </m:rPr>
                        <a:rPr lang="en-US" altLang="zh-CN" sz="1600" b="0" dirty="0">
                          <a:latin typeface="Times New Roman" panose="02020603050405020304" pitchFamily="18" charset="0"/>
                          <a:cs typeface="Times New Roman" panose="02020603050405020304" pitchFamily="18" charset="0"/>
                        </a:rPr>
                        <m:t>−</m:t>
                      </m:r>
                      <m:r>
                        <a:rPr lang="en-US" altLang="zh-CN" sz="1600" b="0" i="1">
                          <a:latin typeface="Cambria Math" panose="02040503050406030204" pitchFamily="18" charset="0"/>
                        </a:rPr>
                        <m:t>𝑔𝑟𝑒𝑒𝑑</m:t>
                      </m:r>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𝜋</m:t>
                          </m:r>
                        </m:sub>
                      </m:sSub>
                      <m:d>
                        <m:dPr>
                          <m:ctrlPr>
                            <a:rPr lang="en-US" altLang="zh-CN" sz="1600" b="0" i="1">
                              <a:latin typeface="Cambria Math" panose="02040503050406030204" pitchFamily="18" charset="0"/>
                            </a:rPr>
                          </m:ctrlPr>
                        </m:dPr>
                        <m:e>
                          <m:r>
                            <a:rPr lang="en-US" altLang="zh-CN" sz="1600" b="0" i="1">
                              <a:latin typeface="Cambria Math" panose="02040503050406030204" pitchFamily="18" charset="0"/>
                            </a:rPr>
                            <m:t>𝑠</m:t>
                          </m:r>
                        </m:e>
                      </m:d>
                      <m:r>
                        <a:rPr lang="en-US" altLang="zh-CN" sz="1600" b="0" i="1">
                          <a:latin typeface="Cambria Math" panose="02040503050406030204" pitchFamily="18" charset="0"/>
                        </a:rPr>
                        <m:t>=</m:t>
                      </m:r>
                      <m:d>
                        <m:dPr>
                          <m:begChr m:val="{"/>
                          <m:endChr m:val=""/>
                          <m:ctrlPr>
                            <a:rPr lang="en-US" altLang="zh-CN" sz="1600" b="0" i="1">
                              <a:latin typeface="Cambria Math" panose="02040503050406030204" pitchFamily="18" charset="0"/>
                            </a:rPr>
                          </m:ctrlPr>
                        </m:dPr>
                        <m:e>
                          <m:eqArr>
                            <m:eqArrPr>
                              <m:ctrlPr>
                                <a:rPr lang="en-US" altLang="zh-CN" sz="1600" b="0" i="1">
                                  <a:latin typeface="Cambria Math" panose="02040503050406030204" pitchFamily="18" charset="0"/>
                                </a:rPr>
                              </m:ctrlPr>
                            </m:eqArrPr>
                            <m:e>
                              <m:sSub>
                                <m:sSubPr>
                                  <m:ctrlPr>
                                    <a:rPr lang="en-US" altLang="zh-CN" sz="1600" b="0" i="1">
                                      <a:latin typeface="Cambria Math" panose="02040503050406030204" pitchFamily="18" charset="0"/>
                                    </a:rPr>
                                  </m:ctrlPr>
                                </m:sSubPr>
                                <m:e>
                                  <m:r>
                                    <m:rPr>
                                      <m:sty m:val="p"/>
                                    </m:rPr>
                                    <a:rPr lang="en-US" altLang="zh-CN" sz="1600" b="0">
                                      <a:latin typeface="Cambria Math" panose="02040503050406030204" pitchFamily="18" charset="0"/>
                                    </a:rPr>
                                    <m:t>argmax</m:t>
                                  </m:r>
                                </m:e>
                                <m:sub>
                                  <m:r>
                                    <a:rPr lang="en-US" altLang="zh-CN" sz="1600" b="0" i="1">
                                      <a:latin typeface="Cambria Math" panose="02040503050406030204" pitchFamily="18" charset="0"/>
                                    </a:rPr>
                                    <m:t>𝑎</m:t>
                                  </m:r>
                                </m:sub>
                              </m:sSub>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𝑞</m:t>
                                  </m:r>
                                </m:e>
                                <m:sub>
                                  <m:r>
                                    <a:rPr lang="en-US" altLang="zh-CN" sz="1600" b="0" i="1">
                                      <a:latin typeface="Cambria Math" panose="02040503050406030204" pitchFamily="18" charset="0"/>
                                    </a:rPr>
                                    <m:t>𝜋</m:t>
                                  </m:r>
                                </m:sub>
                              </m:sSub>
                              <m:r>
                                <a:rPr lang="en-US" altLang="zh-CN" sz="1600" b="0" i="1">
                                  <a:latin typeface="Cambria Math" panose="02040503050406030204" pitchFamily="18" charset="0"/>
                                </a:rPr>
                                <m:t>(</m:t>
                              </m:r>
                              <m:r>
                                <a:rPr lang="en-US" altLang="zh-CN" sz="1600" b="0" i="1">
                                  <a:latin typeface="Cambria Math" panose="02040503050406030204" pitchFamily="18" charset="0"/>
                                </a:rPr>
                                <m:t>𝑠</m:t>
                              </m:r>
                              <m:r>
                                <a:rPr lang="en-US" altLang="zh-CN" sz="1600" b="0" i="1">
                                  <a:latin typeface="Cambria Math" panose="02040503050406030204" pitchFamily="18" charset="0"/>
                                </a:rPr>
                                <m:t>,</m:t>
                              </m:r>
                              <m:r>
                                <a:rPr lang="en-US" altLang="zh-CN" sz="1600" b="0" i="1">
                                  <a:latin typeface="Cambria Math" panose="02040503050406030204" pitchFamily="18" charset="0"/>
                                </a:rPr>
                                <m:t>𝑎</m:t>
                              </m:r>
                              <m:r>
                                <a:rPr lang="en-US" altLang="zh-CN" sz="1600" b="0" i="1">
                                  <a:latin typeface="Cambria Math" panose="02040503050406030204" pitchFamily="18" charset="0"/>
                                </a:rPr>
                                <m:t>)</m:t>
                              </m:r>
                            </m:e>
                            <m:e>
                              <m:r>
                                <a:rPr lang="zh-CN" altLang="en-US" sz="1600" b="0" i="1">
                                  <a:latin typeface="Cambria Math" panose="02040503050406030204" pitchFamily="18" charset="0"/>
                                </a:rPr>
                                <m:t>随机的</m:t>
                              </m:r>
                              <m:r>
                                <a:rPr lang="en-US" altLang="zh-CN" sz="1600" b="0" i="1">
                                  <a:latin typeface="Cambria Math" panose="02040503050406030204" pitchFamily="18" charset="0"/>
                                </a:rPr>
                                <m:t>𝑎</m:t>
                              </m:r>
                              <m:r>
                                <a:rPr lang="en-US" altLang="zh-CN" sz="1600" b="0" i="1">
                                  <a:latin typeface="Cambria Math" panose="02040503050406030204" pitchFamily="18" charset="0"/>
                                </a:rPr>
                                <m:t>∈</m:t>
                              </m:r>
                              <m:r>
                                <a:rPr lang="en-US" altLang="zh-CN" sz="1600" b="0" i="1">
                                  <a:latin typeface="Cambria Math" panose="02040503050406030204" pitchFamily="18" charset="0"/>
                                </a:rPr>
                                <m:t>𝐴</m:t>
                              </m:r>
                            </m:e>
                          </m:eqArr>
                          <m:m>
                            <m:mPr>
                              <m:mcs>
                                <m:mc>
                                  <m:mcPr>
                                    <m:count m:val="1"/>
                                    <m:mcJc m:val="center"/>
                                  </m:mcPr>
                                </m:mc>
                              </m:mcs>
                              <m:ctrlPr>
                                <a:rPr lang="en-US" altLang="zh-CN" sz="1600" b="0" i="1">
                                  <a:latin typeface="Cambria Math" panose="02040503050406030204" pitchFamily="18" charset="0"/>
                                </a:rPr>
                              </m:ctrlPr>
                            </m:mPr>
                            <m:mr>
                              <m:e>
                                <m:r>
                                  <m:rPr>
                                    <m:brk m:alnAt="7"/>
                                  </m:rPr>
                                  <a:rPr lang="en-US" altLang="zh-CN" sz="1600" b="0" i="1">
                                    <a:latin typeface="Cambria Math" panose="02040503050406030204" pitchFamily="18" charset="0"/>
                                  </a:rPr>
                                  <m:t>,</m:t>
                                </m:r>
                                <m:r>
                                  <a:rPr lang="en-US" altLang="zh-CN" sz="1600" b="0" i="1">
                                    <a:latin typeface="Cambria Math" panose="02040503050406030204" pitchFamily="18" charset="0"/>
                                  </a:rPr>
                                  <m:t>  </m:t>
                                </m:r>
                                <m:r>
                                  <m:rPr>
                                    <m:brk m:alnAt="7"/>
                                  </m:rPr>
                                  <a:rPr lang="zh-CN" altLang="en-US" sz="1600" b="0" i="1">
                                    <a:latin typeface="Cambria Math" panose="02040503050406030204" pitchFamily="18" charset="0"/>
                                  </a:rPr>
                                  <m:t>以</m:t>
                                </m:r>
                                <m:r>
                                  <m:rPr>
                                    <m:brk m:alnAt="7"/>
                                  </m:rPr>
                                  <a:rPr lang="en-US" altLang="zh-CN" sz="1600" b="0" i="1">
                                    <a:latin typeface="Cambria Math" panose="02040503050406030204" pitchFamily="18" charset="0"/>
                                  </a:rPr>
                                  <m:t>1</m:t>
                                </m:r>
                                <m:r>
                                  <a:rPr lang="en-US" altLang="zh-CN" sz="1600" b="0" i="1">
                                    <a:latin typeface="Cambria Math" panose="02040503050406030204" pitchFamily="18" charset="0"/>
                                  </a:rPr>
                                  <m:t>−</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e>
                            </m:mr>
                            <m:mr>
                              <m:e>
                                <m:r>
                                  <a:rPr lang="en-US" altLang="zh-CN" sz="1600" b="0" i="1">
                                    <a:latin typeface="Cambria Math" panose="02040503050406030204" pitchFamily="18" charset="0"/>
                                  </a:rPr>
                                  <m:t>,  </m:t>
                                </m:r>
                                <m:r>
                                  <a:rPr lang="zh-CN" altLang="en-US" sz="1600" b="0" i="1">
                                    <a:latin typeface="Cambria Math" panose="02040503050406030204" pitchFamily="18" charset="0"/>
                                  </a:rPr>
                                  <m:t>以</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r>
                                  <a:rPr lang="en-US" altLang="zh-CN" sz="1600" b="0" i="1">
                                    <a:latin typeface="Cambria Math" panose="02040503050406030204" pitchFamily="18" charset="0"/>
                                  </a:rPr>
                                  <m:t>        </m:t>
                                </m:r>
                              </m:e>
                            </m:mr>
                          </m:m>
                        </m:e>
                      </m:d>
                    </m:oMath>
                  </m:oMathPara>
                </a14:m>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7BFB403D-453C-4EDB-B0A7-B033DA383810}"/>
                  </a:ext>
                </a:extLst>
              </p:cNvPr>
              <p:cNvSpPr txBox="1">
                <a:spLocks noRot="1" noChangeAspect="1" noMove="1" noResize="1" noEditPoints="1" noAdjustHandles="1" noChangeArrowheads="1" noChangeShapeType="1" noTextEdit="1"/>
              </p:cNvSpPr>
              <p:nvPr/>
            </p:nvSpPr>
            <p:spPr>
              <a:xfrm>
                <a:off x="4763443" y="1224882"/>
                <a:ext cx="4654472" cy="1061829"/>
              </a:xfrm>
              <a:prstGeom prst="rect">
                <a:avLst/>
              </a:prstGeom>
              <a:blipFill>
                <a:blip r:embed="rId3"/>
                <a:stretch>
                  <a:fillRect t="-2299" b="-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2">
                <a:extLst>
                  <a:ext uri="{FF2B5EF4-FFF2-40B4-BE49-F238E27FC236}">
                    <a16:creationId xmlns:a16="http://schemas.microsoft.com/office/drawing/2014/main" id="{C9709322-CBFE-41F8-8440-DC71B46AFA38}"/>
                  </a:ext>
                </a:extLst>
              </p:cNvPr>
              <p:cNvSpPr txBox="1"/>
              <p:nvPr/>
            </p:nvSpPr>
            <p:spPr>
              <a:xfrm>
                <a:off x="1872908" y="2374519"/>
                <a:ext cx="7196923" cy="3201454"/>
              </a:xfrm>
              <a:prstGeom prst="rect">
                <a:avLst/>
              </a:prstGeom>
              <a:noFill/>
              <a:ln>
                <a:solidFill>
                  <a:schemeClr val="tx1"/>
                </a:solidFill>
              </a:ln>
            </p:spPr>
            <p:txBody>
              <a:bodyPr wrap="square" rtlCol="0">
                <a:spAutoFit/>
              </a:bodyPr>
              <a:lstStyle/>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sz="1600" b="1" i="1">
                            <a:solidFill>
                              <a:schemeClr val="tx1"/>
                            </a:solidFill>
                            <a:latin typeface="Cambria Math" panose="02040503050406030204" pitchFamily="18" charset="0"/>
                            <a:ea typeface="黑体" pitchFamily="49" charset="-122"/>
                          </a:rPr>
                        </m:ctrlPr>
                      </m:sSubPr>
                      <m:e>
                        <m:r>
                          <a:rPr lang="en-US" altLang="zh-CN" sz="1600" b="1" i="1">
                            <a:solidFill>
                              <a:schemeClr val="tx1"/>
                            </a:solidFill>
                            <a:latin typeface="Cambria Math" panose="02040503050406030204" pitchFamily="18" charset="0"/>
                            <a:ea typeface="黑体" pitchFamily="49" charset="-122"/>
                          </a:rPr>
                          <m:t>𝒒</m:t>
                        </m:r>
                      </m:e>
                      <m:sub>
                        <m:r>
                          <a:rPr lang="en-US" altLang="zh-CN" sz="1600" b="1" i="1">
                            <a:solidFill>
                              <a:schemeClr val="tx1"/>
                            </a:solidFill>
                            <a:latin typeface="Cambria Math" panose="02040503050406030204" pitchFamily="18" charset="0"/>
                            <a:ea typeface="黑体" pitchFamily="49" charset="-122"/>
                          </a:rPr>
                          <m:t>𝝅</m:t>
                        </m:r>
                      </m:sub>
                    </m:sSub>
                  </m:oMath>
                </a14:m>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a:t>
                </a: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sSub>
                      <m:sSubPr>
                        <m:ctrlPr>
                          <a:rPr lang="en-US" altLang="zh-CN" b="1" i="1" dirty="0" smtClean="0">
                            <a:solidFill>
                              <a:srgbClr val="FF0000"/>
                            </a:solidFill>
                            <a:latin typeface="Cambria Math" panose="02040503050406030204" pitchFamily="18" charset="0"/>
                            <a:ea typeface="黑体" pitchFamily="49" charset="-122"/>
                          </a:rPr>
                        </m:ctrlPr>
                      </m:sSubPr>
                      <m:e>
                        <m:r>
                          <a:rPr lang="en-US" altLang="zh-CN" b="1" i="0" dirty="0" smtClean="0">
                            <a:solidFill>
                              <a:srgbClr val="FF0000"/>
                            </a:solidFill>
                            <a:latin typeface="Cambria Math" panose="02040503050406030204" pitchFamily="18" charset="0"/>
                            <a:ea typeface="黑体" pitchFamily="49" charset="-122"/>
                          </a:rPr>
                          <m:t>𝐚𝐫𝐠𝐦𝐚𝐱</m:t>
                        </m:r>
                      </m:e>
                      <m:sub>
                        <m:sSup>
                          <m:sSupPr>
                            <m:ctrlPr>
                              <a:rPr lang="en-US" altLang="zh-CN" b="1" i="1" dirty="0" smtClean="0">
                                <a:solidFill>
                                  <a:srgbClr val="FF0000"/>
                                </a:solidFill>
                                <a:latin typeface="Cambria Math" panose="02040503050406030204" pitchFamily="18" charset="0"/>
                                <a:ea typeface="黑体" pitchFamily="49" charset="-122"/>
                              </a:rPr>
                            </m:ctrlPr>
                          </m:sSupPr>
                          <m:e>
                            <m:r>
                              <a:rPr lang="en-US" altLang="zh-CN" b="1" i="1" dirty="0" smtClean="0">
                                <a:solidFill>
                                  <a:srgbClr val="FF0000"/>
                                </a:solidFill>
                                <a:latin typeface="Cambria Math" panose="02040503050406030204" pitchFamily="18" charset="0"/>
                                <a:ea typeface="黑体" pitchFamily="49" charset="-122"/>
                              </a:rPr>
                              <m:t>𝒂</m:t>
                            </m:r>
                          </m:e>
                          <m:sup>
                            <m:r>
                              <a:rPr lang="en-US" altLang="zh-CN" b="1" i="1" dirty="0" smtClean="0">
                                <a:solidFill>
                                  <a:srgbClr val="FF0000"/>
                                </a:solidFill>
                                <a:latin typeface="Cambria Math" panose="02040503050406030204" pitchFamily="18" charset="0"/>
                                <a:ea typeface="黑体" pitchFamily="49" charset="-122"/>
                              </a:rPr>
                              <m:t>′</m:t>
                            </m:r>
                          </m:sup>
                        </m:sSup>
                      </m:sub>
                    </m:sSub>
                    <m:sSub>
                      <m:sSubPr>
                        <m:ctrlPr>
                          <a:rPr lang="en-US" altLang="zh-CN" b="1" i="1" dirty="0" smtClean="0">
                            <a:solidFill>
                              <a:srgbClr val="FF0000"/>
                            </a:solidFill>
                            <a:latin typeface="Cambria Math" panose="02040503050406030204" pitchFamily="18" charset="0"/>
                            <a:ea typeface="黑体" pitchFamily="49" charset="-122"/>
                          </a:rPr>
                        </m:ctrlPr>
                      </m:sSubPr>
                      <m:e>
                        <m:r>
                          <a:rPr lang="en-US" altLang="zh-CN" b="1" i="1" dirty="0" smtClean="0">
                            <a:solidFill>
                              <a:srgbClr val="FF0000"/>
                            </a:solidFill>
                            <a:latin typeface="Cambria Math" panose="02040503050406030204" pitchFamily="18" charset="0"/>
                            <a:ea typeface="黑体" pitchFamily="49" charset="-122"/>
                          </a:rPr>
                          <m:t>𝒒</m:t>
                        </m:r>
                      </m:e>
                      <m:sub>
                        <m:r>
                          <a:rPr lang="en-US" altLang="zh-CN" b="1" i="1" dirty="0" smtClean="0">
                            <a:solidFill>
                              <a:srgbClr val="FF0000"/>
                            </a:solidFill>
                            <a:latin typeface="Cambria Math" panose="02040503050406030204" pitchFamily="18" charset="0"/>
                            <a:ea typeface="黑体" pitchFamily="49" charset="-122"/>
                          </a:rPr>
                          <m:t>𝝅</m:t>
                        </m:r>
                      </m:sub>
                    </m:sSub>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𝒔</m:t>
                    </m:r>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𝒂</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𝑹</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𝜶</m:t>
                    </m:r>
                    <m:d>
                      <m:dPr>
                        <m:begChr m:val="["/>
                        <m:endChr m:val="]"/>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𝑹</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𝜸</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 </m:t>
                            </m:r>
                            <m:limLow>
                              <m:limLowPr>
                                <m:ctrlPr>
                                  <a:rPr lang="en-US" altLang="zh-CN" sz="1600" b="1" i="1" smtClean="0">
                                    <a:solidFill>
                                      <a:srgbClr val="FF0000"/>
                                    </a:solidFill>
                                    <a:latin typeface="Cambria Math" panose="02040503050406030204" pitchFamily="18" charset="0"/>
                                    <a:ea typeface="黑体" pitchFamily="49" charset="-122"/>
                                  </a:rPr>
                                </m:ctrlPr>
                              </m:limLowPr>
                              <m:e>
                                <m:r>
                                  <a:rPr lang="en-US" altLang="zh-CN" sz="1600" b="1" i="0" smtClean="0">
                                    <a:solidFill>
                                      <a:srgbClr val="FF0000"/>
                                    </a:solidFill>
                                    <a:latin typeface="Cambria Math" panose="02040503050406030204" pitchFamily="18" charset="0"/>
                                    <a:ea typeface="黑体" pitchFamily="49" charset="-122"/>
                                  </a:rPr>
                                  <m:t>𝐦𝐚𝐱</m:t>
                                </m:r>
                              </m:e>
                              <m:lim>
                                <m:sSup>
                                  <m:sSupPr>
                                    <m:ctrlPr>
                                      <a:rPr lang="en-US" altLang="zh-CN" sz="1600" b="1" i="1" smtClean="0">
                                        <a:solidFill>
                                          <a:srgbClr val="FF0000"/>
                                        </a:solidFill>
                                        <a:latin typeface="Cambria Math" panose="02040503050406030204" pitchFamily="18"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𝒂</m:t>
                                    </m:r>
                                  </m:e>
                                  <m:sup>
                                    <m:r>
                                      <a:rPr lang="en-US" altLang="zh-CN" sz="1600" b="1" i="1" smtClean="0">
                                        <a:solidFill>
                                          <a:srgbClr val="FF0000"/>
                                        </a:solidFill>
                                        <a:latin typeface="Cambria Math" panose="02040503050406030204" pitchFamily="18" charset="0"/>
                                        <a:ea typeface="黑体" pitchFamily="49" charset="-122"/>
                                      </a:rPr>
                                      <m:t>′</m:t>
                                    </m:r>
                                  </m:sup>
                                </m:sSup>
                              </m:lim>
                            </m:limLow>
                            <m:r>
                              <a:rPr lang="en-US" altLang="zh-CN" sz="1600" b="1" i="1" smtClean="0">
                                <a:solidFill>
                                  <a:srgbClr val="FF0000"/>
                                </a:solidFill>
                                <a:latin typeface="Cambria Math" panose="02040503050406030204" pitchFamily="18" charset="0"/>
                                <a:ea typeface="黑体" pitchFamily="49" charset="-122"/>
                              </a:rPr>
                              <m:t> </m:t>
                            </m:r>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sSup>
                              <m:sSupPr>
                                <m:ctrlPr>
                                  <a:rPr lang="en-US" altLang="zh-CN" sz="1600" b="1" i="1" smtClean="0">
                                    <a:solidFill>
                                      <a:srgbClr val="FF0000"/>
                                    </a:solidFill>
                                    <a:latin typeface="Cambria Math" panose="02040503050406030204" pitchFamily="18"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𝒔</m:t>
                                </m:r>
                              </m:e>
                              <m:sup>
                                <m:r>
                                  <a:rPr lang="en-US" altLang="zh-CN" sz="1600" b="1" i="1" smtClean="0">
                                    <a:solidFill>
                                      <a:srgbClr val="FF0000"/>
                                    </a:solidFill>
                                    <a:latin typeface="Cambria Math" panose="02040503050406030204" pitchFamily="18" charset="0"/>
                                    <a:ea typeface="黑体" pitchFamily="49" charset="-122"/>
                                  </a:rPr>
                                  <m:t>′</m:t>
                                </m:r>
                              </m:sup>
                            </m:sSup>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r>
                              <a:rPr lang="en-US" altLang="zh-CN" sz="1600" b="1" i="1" smtClean="0">
                                <a:solidFill>
                                  <a:srgbClr val="FF0000"/>
                                </a:solidFill>
                                <a:latin typeface="Cambria Math" panose="02040503050406030204" pitchFamily="18" charset="0"/>
                                <a:ea typeface="黑体" pitchFamily="49" charset="-122"/>
                              </a:rPr>
                              <m:t>′</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e>
                    </m:d>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sz="1600" b="1" i="1" smtClean="0">
                        <a:latin typeface="Cambria Math" panose="02040503050406030204" pitchFamily="18" charset="0"/>
                        <a:ea typeface="黑体" pitchFamily="49" charset="-122"/>
                      </a:rPr>
                      <m:t>𝒔</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a:ea typeface="黑体" pitchFamily="49" charset="-122"/>
                          </a:rPr>
                          <m:t>𝒒</m:t>
                        </m:r>
                      </m:e>
                      <m:sub>
                        <m:r>
                          <a:rPr lang="en-US" altLang="zh-CN" sz="1600" b="1" i="1" smtClean="0">
                            <a:latin typeface="Cambria Math" panose="02040503050406030204" pitchFamily="18" charset="0"/>
                            <a:ea typeface="黑体" pitchFamily="49" charset="-122"/>
                          </a:rPr>
                          <m:t>𝝅</m:t>
                        </m:r>
                      </m:sub>
                    </m:sSub>
                    <m:r>
                      <a:rPr lang="zh-CN" altLang="en-US" sz="1600" b="1" i="1">
                        <a:latin typeface="Cambria Math" panose="02040503050406030204" pitchFamily="18" charset="0"/>
                        <a:ea typeface="黑体" pitchFamily="49" charset="-122"/>
                      </a:rPr>
                      <m:t>收敛</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2">
                <a:extLst>
                  <a:ext uri="{FF2B5EF4-FFF2-40B4-BE49-F238E27FC236}">
                    <a16:creationId xmlns:a16="http://schemas.microsoft.com/office/drawing/2014/main" id="{C9709322-CBFE-41F8-8440-DC71B46AFA38}"/>
                  </a:ext>
                </a:extLst>
              </p:cNvPr>
              <p:cNvSpPr txBox="1">
                <a:spLocks noRot="1" noChangeAspect="1" noMove="1" noResize="1" noEditPoints="1" noAdjustHandles="1" noChangeArrowheads="1" noChangeShapeType="1" noTextEdit="1"/>
              </p:cNvSpPr>
              <p:nvPr/>
            </p:nvSpPr>
            <p:spPr>
              <a:xfrm>
                <a:off x="1872908" y="2374519"/>
                <a:ext cx="7196923" cy="3201454"/>
              </a:xfrm>
              <a:prstGeom prst="rect">
                <a:avLst/>
              </a:prstGeom>
              <a:blipFill>
                <a:blip r:embed="rId4"/>
                <a:stretch>
                  <a:fillRect l="-338" t="-190" b="-1518"/>
                </a:stretch>
              </a:blipFill>
              <a:ln>
                <a:solidFill>
                  <a:schemeClr val="tx1"/>
                </a:solidFill>
              </a:ln>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A1EBE4E2-E383-49D0-8690-D26D54BE3E66}"/>
              </a:ext>
            </a:extLst>
          </p:cNvPr>
          <p:cNvCxnSpPr/>
          <p:nvPr/>
        </p:nvCxnSpPr>
        <p:spPr>
          <a:xfrm flipH="1">
            <a:off x="3772181" y="1853248"/>
            <a:ext cx="991263" cy="1772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F9D0DAEE-B790-4E41-BCF5-A26CB6BB79B7}"/>
                  </a:ext>
                </a:extLst>
              </p:cNvPr>
              <p:cNvSpPr/>
              <p:nvPr/>
            </p:nvSpPr>
            <p:spPr>
              <a:xfrm>
                <a:off x="4267812" y="2713149"/>
                <a:ext cx="2833724" cy="649537"/>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用</a:t>
                </a:r>
                <a14:m>
                  <m:oMath xmlns:m="http://schemas.openxmlformats.org/officeDocument/2006/math">
                    <m:r>
                      <a:rPr lang="en-US" altLang="zh-CN" i="1">
                        <a:latin typeface="Cambria Math" panose="02040503050406030204" pitchFamily="18" charset="0"/>
                      </a:rPr>
                      <m:t>𝜖</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贪心（</a:t>
                </a:r>
                <a14:m>
                  <m:oMath xmlns:m="http://schemas.openxmlformats.org/officeDocument/2006/math">
                    <m:r>
                      <a:rPr lang="en-US" altLang="zh-CN" i="1">
                        <a:latin typeface="Cambria Math" panose="02040503050406030204" pitchFamily="18" charset="0"/>
                      </a:rPr>
                      <m:t>𝜖</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-greedy</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）策略</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代替</a:t>
                </a:r>
                <a14:m>
                  <m:oMath xmlns:m="http://schemas.openxmlformats.org/officeDocument/2006/math">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sSub>
                      <m:sSubPr>
                        <m:ctrlPr>
                          <a:rPr lang="en-US" altLang="zh-CN" i="1" dirty="0">
                            <a:solidFill>
                              <a:srgbClr val="FF0000"/>
                            </a:solidFill>
                            <a:latin typeface="Cambria Math" panose="02040503050406030204" pitchFamily="18" charset="0"/>
                            <a:ea typeface="黑体" pitchFamily="49" charset="-122"/>
                          </a:rPr>
                        </m:ctrlPr>
                      </m:sSubPr>
                      <m:e>
                        <m:r>
                          <m:rPr>
                            <m:sty m:val="p"/>
                          </m:rPr>
                          <a:rPr lang="en-US" altLang="zh-CN" dirty="0">
                            <a:solidFill>
                              <a:srgbClr val="FF0000"/>
                            </a:solidFill>
                            <a:latin typeface="Cambria Math" panose="02040503050406030204" pitchFamily="18" charset="0"/>
                            <a:ea typeface="黑体" pitchFamily="49" charset="-122"/>
                          </a:rPr>
                          <m:t>argmax</m:t>
                        </m:r>
                      </m:e>
                      <m:sub>
                        <m:sSup>
                          <m:sSupPr>
                            <m:ctrlPr>
                              <a:rPr lang="en-US" altLang="zh-CN" i="1" dirty="0">
                                <a:solidFill>
                                  <a:srgbClr val="FF0000"/>
                                </a:solidFill>
                                <a:latin typeface="Cambria Math" panose="02040503050406030204" pitchFamily="18" charset="0"/>
                                <a:ea typeface="黑体" pitchFamily="49" charset="-122"/>
                              </a:rPr>
                            </m:ctrlPr>
                          </m:sSupPr>
                          <m:e>
                            <m:r>
                              <a:rPr lang="en-US" altLang="zh-CN" i="1" dirty="0">
                                <a:solidFill>
                                  <a:srgbClr val="FF0000"/>
                                </a:solidFill>
                                <a:latin typeface="Cambria Math" panose="02040503050406030204" pitchFamily="18" charset="0"/>
                                <a:ea typeface="黑体" pitchFamily="49" charset="-122"/>
                              </a:rPr>
                              <m:t>𝑎</m:t>
                            </m:r>
                          </m:e>
                          <m:sup>
                            <m:r>
                              <a:rPr lang="en-US" altLang="zh-CN" i="1" dirty="0">
                                <a:solidFill>
                                  <a:srgbClr val="FF0000"/>
                                </a:solidFill>
                                <a:latin typeface="Cambria Math" panose="02040503050406030204" pitchFamily="18" charset="0"/>
                                <a:ea typeface="黑体" pitchFamily="49" charset="-122"/>
                              </a:rPr>
                              <m:t>′</m:t>
                            </m:r>
                          </m:sup>
                        </m:sSup>
                      </m:sub>
                    </m:sSub>
                    <m:sSub>
                      <m:sSubPr>
                        <m:ctrlPr>
                          <a:rPr lang="en-US" altLang="zh-CN" i="1" dirty="0">
                            <a:solidFill>
                              <a:srgbClr val="FF0000"/>
                            </a:solidFill>
                            <a:latin typeface="Cambria Math" panose="02040503050406030204" pitchFamily="18" charset="0"/>
                            <a:ea typeface="黑体" pitchFamily="49" charset="-122"/>
                          </a:rPr>
                        </m:ctrlPr>
                      </m:sSubPr>
                      <m:e>
                        <m:r>
                          <a:rPr lang="en-US" altLang="zh-CN" i="1" dirty="0">
                            <a:solidFill>
                              <a:srgbClr val="FF0000"/>
                            </a:solidFill>
                            <a:latin typeface="Cambria Math" panose="02040503050406030204" pitchFamily="18" charset="0"/>
                            <a:ea typeface="黑体" pitchFamily="49" charset="-122"/>
                          </a:rPr>
                          <m:t>𝑞</m:t>
                        </m:r>
                      </m:e>
                      <m:sub>
                        <m:r>
                          <a:rPr lang="en-US" altLang="zh-CN" i="1" dirty="0">
                            <a:solidFill>
                              <a:srgbClr val="FF0000"/>
                            </a:solidFill>
                            <a:latin typeface="Cambria Math" panose="02040503050406030204" pitchFamily="18" charset="0"/>
                            <a:ea typeface="黑体" pitchFamily="49" charset="-122"/>
                          </a:rPr>
                          <m:t>𝜋</m:t>
                        </m:r>
                      </m:sub>
                    </m:sSub>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𝑠</m:t>
                    </m:r>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oMath>
                </a14:m>
                <a:endParaRPr lang="en-US" altLang="zh-CN" dirty="0">
                  <a:ea typeface="黑体" pitchFamily="49" charset="-122"/>
                </a:endParaRPr>
              </a:p>
            </p:txBody>
          </p:sp>
        </mc:Choice>
        <mc:Fallback xmlns="">
          <p:sp>
            <p:nvSpPr>
              <p:cNvPr id="13" name="矩形 12">
                <a:extLst>
                  <a:ext uri="{FF2B5EF4-FFF2-40B4-BE49-F238E27FC236}">
                    <a16:creationId xmlns:a16="http://schemas.microsoft.com/office/drawing/2014/main" id="{F9D0DAEE-B790-4E41-BCF5-A26CB6BB79B7}"/>
                  </a:ext>
                </a:extLst>
              </p:cNvPr>
              <p:cNvSpPr>
                <a:spLocks noRot="1" noChangeAspect="1" noMove="1" noResize="1" noEditPoints="1" noAdjustHandles="1" noChangeArrowheads="1" noChangeShapeType="1" noTextEdit="1"/>
              </p:cNvSpPr>
              <p:nvPr/>
            </p:nvSpPr>
            <p:spPr>
              <a:xfrm>
                <a:off x="4267812" y="2713149"/>
                <a:ext cx="2833724" cy="649537"/>
              </a:xfrm>
              <a:prstGeom prst="rect">
                <a:avLst/>
              </a:prstGeom>
              <a:blipFill>
                <a:blip r:embed="rId5"/>
                <a:stretch>
                  <a:fillRect l="-1720" t="-6542" b="-10280"/>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6E71B95A-4F49-4F0E-A72E-90C5F10DD028}"/>
              </a:ext>
            </a:extLst>
          </p:cNvPr>
          <p:cNvSpPr/>
          <p:nvPr/>
        </p:nvSpPr>
        <p:spPr>
          <a:xfrm>
            <a:off x="2647174" y="3625998"/>
            <a:ext cx="2385130" cy="426019"/>
          </a:xfrm>
          <a:prstGeom prst="rect">
            <a:avLst/>
          </a:prstGeom>
          <a:solidFill>
            <a:schemeClr val="lt1">
              <a:alpha val="42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5" name="文本框 162">
                <a:extLst>
                  <a:ext uri="{FF2B5EF4-FFF2-40B4-BE49-F238E27FC236}">
                    <a16:creationId xmlns:a16="http://schemas.microsoft.com/office/drawing/2014/main" id="{9B4AAD68-3E4B-4612-9052-588F7030C324}"/>
                  </a:ext>
                </a:extLst>
              </p:cNvPr>
              <p:cNvSpPr txBox="1"/>
              <p:nvPr/>
            </p:nvSpPr>
            <p:spPr>
              <a:xfrm>
                <a:off x="929969" y="5663781"/>
                <a:ext cx="10836811" cy="833818"/>
              </a:xfrm>
              <a:prstGeom prst="rect">
                <a:avLst/>
              </a:prstGeom>
              <a:noFill/>
            </p:spPr>
            <p:txBody>
              <a:bodyPr wrap="square" rtlCol="0">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学习中引入探索（</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exploration</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）与利用（</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exploitation</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）机制。这一机制用用</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贪心（</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𝜖</m:t>
                    </m:r>
                  </m:oMath>
                </a14:m>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-greedy</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）策略来代替</a:t>
                </a:r>
                <a14:m>
                  <m:oMath xmlns:m="http://schemas.openxmlformats.org/officeDocument/2006/math">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dirty="0">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sz="1600" b="1" i="1" dirty="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sz="1600" b="1" i="1" dirty="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。用</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贪心（</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𝜖</m:t>
                    </m:r>
                  </m:oMath>
                </a14:m>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-greedy</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）策略定义如下：在状态</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m:rPr>
                        <m:brk m:alnAt="7"/>
                      </m:rPr>
                      <a:rPr lang="zh-CN" altLang="en-US" sz="1600" b="1">
                        <a:latin typeface="Cambria Math" panose="02040503050406030204" pitchFamily="18" charset="0"/>
                        <a:ea typeface="华文楷体" panose="02010600040101010101" pitchFamily="2" charset="-122"/>
                        <a:cs typeface="Times New Roman" panose="02020603050405020304" pitchFamily="18" charset="0"/>
                      </a:rPr>
                      <m:t>以</m:t>
                    </m:r>
                    <m:r>
                      <m:rPr>
                        <m:brk m:alnAt="7"/>
                      </m:rP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的概率来选择带来最大回报的动作，或者以</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的概率来随机选择一个动作。</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5" name="文本框 162">
                <a:extLst>
                  <a:ext uri="{FF2B5EF4-FFF2-40B4-BE49-F238E27FC236}">
                    <a16:creationId xmlns:a16="http://schemas.microsoft.com/office/drawing/2014/main" id="{9B4AAD68-3E4B-4612-9052-588F7030C324}"/>
                  </a:ext>
                </a:extLst>
              </p:cNvPr>
              <p:cNvSpPr txBox="1">
                <a:spLocks noRot="1" noChangeAspect="1" noMove="1" noResize="1" noEditPoints="1" noAdjustHandles="1" noChangeArrowheads="1" noChangeShapeType="1" noTextEdit="1"/>
              </p:cNvSpPr>
              <p:nvPr/>
            </p:nvSpPr>
            <p:spPr>
              <a:xfrm>
                <a:off x="929969" y="5663781"/>
                <a:ext cx="10836811" cy="833818"/>
              </a:xfrm>
              <a:prstGeom prst="rect">
                <a:avLst/>
              </a:prstGeom>
              <a:blipFill>
                <a:blip r:embed="rId6"/>
                <a:stretch>
                  <a:fillRect l="-338" t="-2920" r="-338" b="-9489"/>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D9F0F910-AB9D-4EE0-99CF-443C03926A98}"/>
              </a:ext>
            </a:extLst>
          </p:cNvPr>
          <p:cNvPicPr>
            <a:picLocks noChangeAspect="1"/>
          </p:cNvPicPr>
          <p:nvPr/>
        </p:nvPicPr>
        <p:blipFill>
          <a:blip r:embed="rId7"/>
          <a:stretch>
            <a:fillRect/>
          </a:stretch>
        </p:blipFill>
        <p:spPr>
          <a:xfrm>
            <a:off x="2049202" y="3551794"/>
            <a:ext cx="515562" cy="525330"/>
          </a:xfrm>
          <a:prstGeom prst="rect">
            <a:avLst/>
          </a:prstGeom>
        </p:spPr>
      </p:pic>
    </p:spTree>
    <p:extLst>
      <p:ext uri="{BB962C8B-B14F-4D97-AF65-F5344CB8AC3E}">
        <p14:creationId xmlns:p14="http://schemas.microsoft.com/office/powerpoint/2010/main" val="2782628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探索与利用</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2" name="图片 1">
            <a:extLst>
              <a:ext uri="{FF2B5EF4-FFF2-40B4-BE49-F238E27FC236}">
                <a16:creationId xmlns:a16="http://schemas.microsoft.com/office/drawing/2014/main" id="{758DB943-BF2D-4D15-97E5-2ACC2BF94E68}"/>
              </a:ext>
            </a:extLst>
          </p:cNvPr>
          <p:cNvPicPr>
            <a:picLocks noChangeAspect="1"/>
          </p:cNvPicPr>
          <p:nvPr/>
        </p:nvPicPr>
        <p:blipFill>
          <a:blip r:embed="rId3"/>
          <a:stretch>
            <a:fillRect/>
          </a:stretch>
        </p:blipFill>
        <p:spPr>
          <a:xfrm>
            <a:off x="6348375" y="1696440"/>
            <a:ext cx="3870524" cy="2641736"/>
          </a:xfrm>
          <a:prstGeom prst="rect">
            <a:avLst/>
          </a:prstGeom>
        </p:spPr>
      </p:pic>
      <p:grpSp>
        <p:nvGrpSpPr>
          <p:cNvPr id="17" name="组合 16">
            <a:extLst>
              <a:ext uri="{FF2B5EF4-FFF2-40B4-BE49-F238E27FC236}">
                <a16:creationId xmlns:a16="http://schemas.microsoft.com/office/drawing/2014/main" id="{D518797B-B020-465E-BEF8-4E341D4DBD13}"/>
              </a:ext>
            </a:extLst>
          </p:cNvPr>
          <p:cNvGrpSpPr/>
          <p:nvPr/>
        </p:nvGrpSpPr>
        <p:grpSpPr>
          <a:xfrm>
            <a:off x="472027" y="1608380"/>
            <a:ext cx="4534133" cy="4297899"/>
            <a:chOff x="669195" y="1885713"/>
            <a:chExt cx="4534133" cy="4297899"/>
          </a:xfrm>
        </p:grpSpPr>
        <p:pic>
          <p:nvPicPr>
            <p:cNvPr id="7" name="图片 6">
              <a:extLst>
                <a:ext uri="{FF2B5EF4-FFF2-40B4-BE49-F238E27FC236}">
                  <a16:creationId xmlns:a16="http://schemas.microsoft.com/office/drawing/2014/main" id="{D34648E7-E54C-46E4-B29F-6CC212608A07}"/>
                </a:ext>
              </a:extLst>
            </p:cNvPr>
            <p:cNvPicPr>
              <a:picLocks noChangeAspect="1"/>
            </p:cNvPicPr>
            <p:nvPr/>
          </p:nvPicPr>
          <p:blipFill>
            <a:blip r:embed="rId4"/>
            <a:stretch>
              <a:fillRect/>
            </a:stretch>
          </p:blipFill>
          <p:spPr>
            <a:xfrm>
              <a:off x="669195" y="1885713"/>
              <a:ext cx="4505557" cy="676310"/>
            </a:xfrm>
            <a:prstGeom prst="rect">
              <a:avLst/>
            </a:prstGeom>
          </p:spPr>
        </p:pic>
        <p:pic>
          <p:nvPicPr>
            <p:cNvPr id="8" name="图片 7">
              <a:extLst>
                <a:ext uri="{FF2B5EF4-FFF2-40B4-BE49-F238E27FC236}">
                  <a16:creationId xmlns:a16="http://schemas.microsoft.com/office/drawing/2014/main" id="{4127CD74-6D3A-4ADA-BA9D-55EA31279D2A}"/>
                </a:ext>
              </a:extLst>
            </p:cNvPr>
            <p:cNvPicPr>
              <a:picLocks noChangeAspect="1"/>
            </p:cNvPicPr>
            <p:nvPr/>
          </p:nvPicPr>
          <p:blipFill>
            <a:blip r:embed="rId5"/>
            <a:stretch>
              <a:fillRect/>
            </a:stretch>
          </p:blipFill>
          <p:spPr>
            <a:xfrm>
              <a:off x="669195" y="2408343"/>
              <a:ext cx="4534133" cy="3775269"/>
            </a:xfrm>
            <a:prstGeom prst="rect">
              <a:avLst/>
            </a:prstGeom>
          </p:spPr>
        </p:pic>
      </p:gr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862374D-3432-49DF-9683-080E5B97EE5F}"/>
                  </a:ext>
                </a:extLst>
              </p:cNvPr>
              <p:cNvSpPr/>
              <p:nvPr/>
            </p:nvSpPr>
            <p:spPr>
              <a:xfrm>
                <a:off x="5200357" y="4367749"/>
                <a:ext cx="6691532" cy="1763303"/>
              </a:xfrm>
              <a:prstGeom prst="rect">
                <a:avLst/>
              </a:prstGeom>
            </p:spPr>
            <p:txBody>
              <a:bodyPr wrap="square">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从图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6.13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可知，算法在执行了</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100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个片段后，得到了经过轨迹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4</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5</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8</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9</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到达目标状态的策略。由于</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贪心策略具有概率性，因此图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6.13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中的结果并不是确定的，有可能经过</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100</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个片段仍不能得到一个合适的策略，且在图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6.13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中也能发现存在还没有被访问过的状态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3</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。但随着迭代次数的增加，算法探索到最优策略的可能性也会显著增加，通过适当增大参数</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的值也能够促进算法乐于探索。</a:t>
                </a:r>
              </a:p>
            </p:txBody>
          </p:sp>
        </mc:Choice>
        <mc:Fallback xmlns="">
          <p:sp>
            <p:nvSpPr>
              <p:cNvPr id="18" name="矩形 17">
                <a:extLst>
                  <a:ext uri="{FF2B5EF4-FFF2-40B4-BE49-F238E27FC236}">
                    <a16:creationId xmlns:a16="http://schemas.microsoft.com/office/drawing/2014/main" id="{0862374D-3432-49DF-9683-080E5B97EE5F}"/>
                  </a:ext>
                </a:extLst>
              </p:cNvPr>
              <p:cNvSpPr>
                <a:spLocks noRot="1" noChangeAspect="1" noMove="1" noResize="1" noEditPoints="1" noAdjustHandles="1" noChangeArrowheads="1" noChangeShapeType="1" noTextEdit="1"/>
              </p:cNvSpPr>
              <p:nvPr/>
            </p:nvSpPr>
            <p:spPr>
              <a:xfrm>
                <a:off x="5200357" y="4367749"/>
                <a:ext cx="6691532" cy="1763303"/>
              </a:xfrm>
              <a:prstGeom prst="rect">
                <a:avLst/>
              </a:prstGeom>
              <a:blipFill>
                <a:blip r:embed="rId6"/>
                <a:stretch>
                  <a:fillRect l="-455" t="-345" r="-455" b="-34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7888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参数化与深度强化学习</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9" name="图片 8">
            <a:extLst>
              <a:ext uri="{FF2B5EF4-FFF2-40B4-BE49-F238E27FC236}">
                <a16:creationId xmlns:a16="http://schemas.microsoft.com/office/drawing/2014/main" id="{16409073-B04A-4F64-A410-7F2247BE203E}"/>
              </a:ext>
            </a:extLst>
          </p:cNvPr>
          <p:cNvPicPr>
            <a:picLocks noChangeAspect="1"/>
          </p:cNvPicPr>
          <p:nvPr/>
        </p:nvPicPr>
        <p:blipFill>
          <a:blip r:embed="rId3"/>
          <a:stretch>
            <a:fillRect/>
          </a:stretch>
        </p:blipFill>
        <p:spPr>
          <a:xfrm>
            <a:off x="6790074" y="1933144"/>
            <a:ext cx="4673840" cy="3419651"/>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CDAD2E5-6C8D-4C6A-B11F-9F3EB217025D}"/>
                  </a:ext>
                </a:extLst>
              </p:cNvPr>
              <p:cNvSpPr/>
              <p:nvPr/>
            </p:nvSpPr>
            <p:spPr>
              <a:xfrm>
                <a:off x="32825" y="1980077"/>
                <a:ext cx="6433624" cy="337271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考虑在算法</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6.7</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中给出的</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Q</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学习算法流程。在这个算法中，动作</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价值函数需要用一个数组来记录。但是在有些实际问题中，状态数量会非常多甚至是无限的，这样会造成如下两个问题：首先是算法很难用一个数组来存储动作</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价值函数的值；其次是有些状态的访问次数可能很少甚至根本没有被访问过，这些状态的价值估计是不可靠的。</a:t>
                </a: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为了解决这两个问题，</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一种解决方案是将动作</a:t>
                </a:r>
                <a:r>
                  <a:rPr lang="en-US" altLang="zh-CN" sz="1600" dirty="0">
                    <a:solidFill>
                      <a:srgbClr val="FF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价值函数参数化（</a:t>
                </a:r>
                <a:r>
                  <a:rPr lang="en-US" altLang="zh-CN" sz="1600" dirty="0">
                    <a:solidFill>
                      <a:srgbClr val="FF0000"/>
                    </a:solidFill>
                    <a:latin typeface="Times New Roman" panose="02020603050405020304" pitchFamily="18" charset="0"/>
                    <a:ea typeface="楷体_GB2312"/>
                    <a:cs typeface="Times New Roman" panose="02020603050405020304" pitchFamily="18" charset="0"/>
                  </a:rPr>
                  <a:t>parametrized</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），即用一个回归模型来拟合</a:t>
                </a:r>
                <a14:m>
                  <m:oMath xmlns:m="http://schemas.openxmlformats.org/officeDocument/2006/math">
                    <m:sSub>
                      <m:sSubPr>
                        <m:ctrlPr>
                          <a:rPr lang="zh-CN" altLang="zh-CN" sz="16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FF0000"/>
                            </a:solidFill>
                            <a:latin typeface="Cambria Math" panose="02040503050406030204" pitchFamily="18" charset="0"/>
                            <a:ea typeface="楷体_GB2312"/>
                            <a:cs typeface="Times New Roman" panose="02020603050405020304" pitchFamily="18" charset="0"/>
                          </a:rPr>
                          <m:t>𝑞</m:t>
                        </m:r>
                      </m:e>
                      <m:sub>
                        <m:r>
                          <a:rPr lang="en-US" altLang="zh-CN" sz="1600" i="1">
                            <a:solidFill>
                              <a:srgbClr val="FF0000"/>
                            </a:solidFill>
                            <a:latin typeface="Cambria Math" panose="02040503050406030204" pitchFamily="18" charset="0"/>
                            <a:ea typeface="楷体_GB2312"/>
                            <a:cs typeface="Times New Roman" panose="02020603050405020304" pitchFamily="18" charset="0"/>
                          </a:rPr>
                          <m:t>𝜋</m:t>
                        </m:r>
                      </m:sub>
                    </m:sSub>
                  </m:oMath>
                </a14:m>
                <a:r>
                  <a:rPr lang="zh-CN" altLang="zh-CN" sz="1600" dirty="0">
                    <a:solidFill>
                      <a:srgbClr val="FF0000"/>
                    </a:solidFill>
                    <a:latin typeface="Times New Roman" panose="02020603050405020304" pitchFamily="18" charset="0"/>
                    <a:ea typeface="楷体_GB2312"/>
                    <a:cs typeface="Times New Roman" panose="02020603050405020304" pitchFamily="18" charset="0"/>
                  </a:rPr>
                  <a:t>函数。如果回归模型是一个深度神经网络，那么这样的算法就被称为深度强化学习</a:t>
                </a:r>
                <a:r>
                  <a:rPr lang="en-US" altLang="zh-CN" sz="1600" dirty="0">
                    <a:solidFill>
                      <a:srgbClr val="FF0000"/>
                    </a:solidFill>
                    <a:latin typeface="Times New Roman" panose="02020603050405020304" pitchFamily="18" charset="0"/>
                    <a:ea typeface="楷体_GB2312"/>
                    <a:cs typeface="Times New Roman" panose="02020603050405020304" pitchFamily="18" charset="0"/>
                  </a:rPr>
                  <a:t>(deep reinforcement learning)</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算法。</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7CDAD2E5-6C8D-4C6A-B11F-9F3EB217025D}"/>
                  </a:ext>
                </a:extLst>
              </p:cNvPr>
              <p:cNvSpPr>
                <a:spLocks noRot="1" noChangeAspect="1" noMove="1" noResize="1" noEditPoints="1" noAdjustHandles="1" noChangeArrowheads="1" noChangeShapeType="1" noTextEdit="1"/>
              </p:cNvSpPr>
              <p:nvPr/>
            </p:nvSpPr>
            <p:spPr>
              <a:xfrm>
                <a:off x="32825" y="1980077"/>
                <a:ext cx="6433624" cy="3372718"/>
              </a:xfrm>
              <a:prstGeom prst="rect">
                <a:avLst/>
              </a:prstGeom>
              <a:blipFill>
                <a:blip r:embed="rId4"/>
                <a:stretch>
                  <a:fillRect l="-379" r="-3693" b="-14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8332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参数化与深度强化学习</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p:pic>
        <p:nvPicPr>
          <p:cNvPr id="9" name="图片 8">
            <a:extLst>
              <a:ext uri="{FF2B5EF4-FFF2-40B4-BE49-F238E27FC236}">
                <a16:creationId xmlns:a16="http://schemas.microsoft.com/office/drawing/2014/main" id="{16409073-B04A-4F64-A410-7F2247BE203E}"/>
              </a:ext>
            </a:extLst>
          </p:cNvPr>
          <p:cNvPicPr>
            <a:picLocks noChangeAspect="1"/>
          </p:cNvPicPr>
          <p:nvPr/>
        </p:nvPicPr>
        <p:blipFill>
          <a:blip r:embed="rId3"/>
          <a:stretch>
            <a:fillRect/>
          </a:stretch>
        </p:blipFill>
        <p:spPr>
          <a:xfrm>
            <a:off x="6790074" y="1933144"/>
            <a:ext cx="4673840" cy="3419651"/>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CDAD2E5-6C8D-4C6A-B11F-9F3EB217025D}"/>
                  </a:ext>
                </a:extLst>
              </p:cNvPr>
              <p:cNvSpPr/>
              <p:nvPr/>
            </p:nvSpPr>
            <p:spPr>
              <a:xfrm>
                <a:off x="159434" y="2355215"/>
                <a:ext cx="6433624" cy="2750112"/>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和非参数化的算法</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6.7</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进行对比，不难发现，区别主要在算法</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6.8</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中第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行和第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行的动作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价值函数更新。</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类似</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6.2.3</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节对时序差分法的分析，</a:t>
                </a:r>
                <a14:m>
                  <m:oMath xmlns:m="http://schemas.openxmlformats.org/officeDocument/2006/math">
                    <m:r>
                      <a:rPr lang="en-US" altLang="zh-CN" i="1">
                        <a:latin typeface="Cambria Math" panose="02040503050406030204" pitchFamily="18" charset="0"/>
                      </a:rPr>
                      <m:t>𝑅</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e>
                          <m:lim>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lim>
                        </m:limLow>
                      </m:fName>
                      <m:e>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a:latin typeface="Cambria Math" panose="02040503050406030204" pitchFamily="18" charset="0"/>
                          </a:rPr>
                          <m:t>𝜽</m:t>
                        </m:r>
                      </m:e>
                    </m:func>
                    <m:r>
                      <a:rPr lang="en-US" altLang="zh-CN" i="1">
                        <a:latin typeface="Cambria Math" panose="02040503050406030204" pitchFamily="18" charset="0"/>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是对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的估计值，因此算法</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6. 8</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中第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行计算的是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的估计值和当前值之间误差的平方，第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行则是将该值作为损失函数，利用梯度下降法来更新参数</a:t>
                </a:r>
                <a14:m>
                  <m:oMath xmlns:m="http://schemas.openxmlformats.org/officeDocument/2006/math">
                    <m:r>
                      <a:rPr lang="en-US" altLang="zh-CN" b="1" i="1">
                        <a:latin typeface="Cambria Math" panose="02040503050406030204" pitchFamily="18" charset="0"/>
                      </a:rPr>
                      <m:t>𝜽</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7CDAD2E5-6C8D-4C6A-B11F-9F3EB217025D}"/>
                  </a:ext>
                </a:extLst>
              </p:cNvPr>
              <p:cNvSpPr>
                <a:spLocks noRot="1" noChangeAspect="1" noMove="1" noResize="1" noEditPoints="1" noAdjustHandles="1" noChangeArrowheads="1" noChangeShapeType="1" noTextEdit="1"/>
              </p:cNvSpPr>
              <p:nvPr/>
            </p:nvSpPr>
            <p:spPr>
              <a:xfrm>
                <a:off x="159434" y="2355215"/>
                <a:ext cx="6433624" cy="2750112"/>
              </a:xfrm>
              <a:prstGeom prst="rect">
                <a:avLst/>
              </a:prstGeom>
              <a:blipFill>
                <a:blip r:embed="rId4"/>
                <a:stretch>
                  <a:fillRect l="-568" r="-758" b="-19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6570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参数化与深度强化学习</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8D448F7-319A-4E55-957D-897AF217BA71}"/>
                  </a:ext>
                </a:extLst>
              </p:cNvPr>
              <p:cNvSpPr/>
              <p:nvPr/>
            </p:nvSpPr>
            <p:spPr>
              <a:xfrm>
                <a:off x="267287" y="1562349"/>
                <a:ext cx="11835618" cy="5145896"/>
              </a:xfrm>
              <a:prstGeom prst="rect">
                <a:avLst/>
              </a:prstGeom>
            </p:spPr>
            <p:txBody>
              <a:bodyPr wrap="square">
                <a:spAutoFit/>
              </a:bodyPr>
              <a:lstStyle/>
              <a:p>
                <a:pPr indent="266700" algn="just">
                  <a:lnSpc>
                    <a:spcPct val="150000"/>
                  </a:lnSpc>
                  <a:spcAft>
                    <a:spcPts val="0"/>
                  </a:spcAft>
                </a:pPr>
                <a:r>
                  <a:rPr lang="zh-CN" altLang="en-US"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采样不足：</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由于相邻的样本来自同一条轨迹，因此样本之间相关性太强，使得集中优化相关性强的样本会导致神经网络处理其他样本无法取得较好效果。</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学习的一个特性是倾向于反复采样更新一部分状态，这部分状态来源于</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学习算法采样的轨迹，其并不是均匀分布在整个状态空间中。</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学习这个特性在使用数组记录动作</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价值函数时只会导致对部分状态的价值估计越来越准确。但是在使用回归模型拟合动作</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价值函数时，连续对一组相关性强的状态进行更新虽然会使模型对这些状态的价值估计越来越准确，但也会导致对那些没有被更新状态的价值估计产生更大偏差。</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just">
                  <a:lnSpc>
                    <a:spcPct val="150000"/>
                  </a:lnSpc>
                </a:pPr>
                <a:r>
                  <a:rPr lang="zh-CN" altLang="en-US"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难以收敛：</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在算法</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6.8</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中第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行计算损失函数时，参数</a:t>
                </a:r>
                <a14:m>
                  <m:oMath xmlns:m="http://schemas.openxmlformats.org/officeDocument/2006/math">
                    <m:r>
                      <a:rPr lang="en-US" altLang="zh-CN" b="1" i="1">
                        <a:latin typeface="Cambria Math" panose="02040503050406030204" pitchFamily="18" charset="0"/>
                      </a:rPr>
                      <m:t>𝜽</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被同时用来计算动作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价值函数的目标值（估计值）</a:t>
                </a:r>
                <a14:m>
                  <m:oMath xmlns:m="http://schemas.openxmlformats.org/officeDocument/2006/math">
                    <m:r>
                      <a:rPr lang="en-US" altLang="zh-CN" i="1">
                        <a:latin typeface="Cambria Math" panose="02040503050406030204" pitchFamily="18" charset="0"/>
                      </a:rPr>
                      <m:t>𝑅</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e>
                          <m:lim>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lim>
                        </m:limLow>
                      </m:fName>
                      <m:e>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a:latin typeface="Cambria Math" panose="02040503050406030204" pitchFamily="18" charset="0"/>
                          </a:rPr>
                          <m:t>𝜽</m:t>
                        </m:r>
                      </m:e>
                    </m:func>
                    <m:r>
                      <a:rPr lang="en-US" altLang="zh-CN" i="1">
                        <a:latin typeface="Cambria Math" panose="02040503050406030204" pitchFamily="18" charset="0"/>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和当前值</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b="1" i="1">
                        <a:latin typeface="Cambria Math" panose="02040503050406030204" pitchFamily="18" charset="0"/>
                      </a:rPr>
                      <m:t>𝜽</m:t>
                    </m:r>
                    <m:r>
                      <a:rPr lang="en-US" altLang="zh-CN" i="1">
                        <a:latin typeface="Cambria Math" panose="02040503050406030204" pitchFamily="18" charset="0"/>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，因此对</a:t>
                </a:r>
                <a14:m>
                  <m:oMath xmlns:m="http://schemas.openxmlformats.org/officeDocument/2006/math">
                    <m:r>
                      <a:rPr lang="en-US" altLang="zh-CN" b="1" i="1">
                        <a:latin typeface="Cambria Math" panose="02040503050406030204" pitchFamily="18" charset="0"/>
                      </a:rPr>
                      <m:t>𝜽</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的更新会同时影响这两个值。对于当前样本的损失函数计算公式而言，令损失函数值为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0</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的动作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价值函数取值不是唯一的，算法既可以调整当前值</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b="1" i="1">
                        <a:latin typeface="Cambria Math" panose="02040503050406030204" pitchFamily="18" charset="0"/>
                      </a:rPr>
                      <m:t>𝜽</m:t>
                    </m:r>
                    <m:r>
                      <a:rPr lang="en-US" altLang="zh-CN" i="1">
                        <a:latin typeface="Cambria Math" panose="02040503050406030204" pitchFamily="18" charset="0"/>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使其等于目标值，也可以调整目标值使其等于当前值。在单步优化目标不明确的情况下，由于样本具有概率性，这样会使得算法的收敛可能变得不稳定。</a:t>
                </a:r>
              </a:p>
              <a:p>
                <a:pPr indent="266700" algn="just">
                  <a:lnSpc>
                    <a:spcPts val="2200"/>
                  </a:lnSpc>
                  <a:spcAft>
                    <a:spcPts val="0"/>
                  </a:spcAft>
                </a:pP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E8D448F7-319A-4E55-957D-897AF217BA71}"/>
                  </a:ext>
                </a:extLst>
              </p:cNvPr>
              <p:cNvSpPr>
                <a:spLocks noRot="1" noChangeAspect="1" noMove="1" noResize="1" noEditPoints="1" noAdjustHandles="1" noChangeArrowheads="1" noChangeShapeType="1" noTextEdit="1"/>
              </p:cNvSpPr>
              <p:nvPr/>
            </p:nvSpPr>
            <p:spPr>
              <a:xfrm>
                <a:off x="267287" y="1562349"/>
                <a:ext cx="11835618" cy="5145896"/>
              </a:xfrm>
              <a:prstGeom prst="rect">
                <a:avLst/>
              </a:prstGeom>
              <a:blipFill>
                <a:blip r:embed="rId3"/>
                <a:stretch>
                  <a:fillRect l="-464" r="-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3881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深度</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网络（</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Deep Q-Network</a:t>
              </a:r>
              <a:r>
                <a:rPr lang="zh-CN"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二、基于价值的强化学习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A6019CD-B9C3-4B9D-A0A6-32788B995064}"/>
                  </a:ext>
                </a:extLst>
              </p:cNvPr>
              <p:cNvSpPr/>
              <p:nvPr/>
            </p:nvSpPr>
            <p:spPr>
              <a:xfrm>
                <a:off x="562708" y="1701776"/>
                <a:ext cx="7598974" cy="4269054"/>
              </a:xfrm>
              <a:prstGeom prst="rect">
                <a:avLst/>
              </a:prstGeom>
            </p:spPr>
            <p:txBody>
              <a:bodyPr wrap="square">
                <a:spAutoFit/>
              </a:bodyPr>
              <a:lstStyle/>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对于样本相关性太强的问题，</a:t>
                </a:r>
                <a:r>
                  <a:rPr lang="en-US" altLang="zh-CN" sz="1400" dirty="0">
                    <a:solidFill>
                      <a:srgbClr val="FF0000"/>
                    </a:solidFill>
                    <a:latin typeface="Times New Roman" panose="02020603050405020304" pitchFamily="18" charset="0"/>
                    <a:ea typeface="楷体_GB2312"/>
                    <a:cs typeface="Times New Roman" panose="02020603050405020304" pitchFamily="18" charset="0"/>
                  </a:rPr>
                  <a:t>DQN</a:t>
                </a:r>
                <a:r>
                  <a:rPr lang="zh-CN" altLang="zh-CN" sz="1400" dirty="0">
                    <a:solidFill>
                      <a:srgbClr val="FF0000"/>
                    </a:solidFill>
                    <a:latin typeface="Times New Roman" panose="02020603050405020304" pitchFamily="18" charset="0"/>
                    <a:ea typeface="楷体_GB2312"/>
                    <a:cs typeface="Times New Roman" panose="02020603050405020304" pitchFamily="18" charset="0"/>
                  </a:rPr>
                  <a:t>采用经验重现（</a:t>
                </a:r>
                <a:r>
                  <a:rPr lang="en-US" altLang="zh-CN" sz="1400" dirty="0">
                    <a:solidFill>
                      <a:srgbClr val="FF0000"/>
                    </a:solidFill>
                    <a:latin typeface="Times New Roman" panose="02020603050405020304" pitchFamily="18" charset="0"/>
                    <a:ea typeface="楷体_GB2312"/>
                    <a:cs typeface="Times New Roman" panose="02020603050405020304" pitchFamily="18" charset="0"/>
                  </a:rPr>
                  <a:t>experience replay</a:t>
                </a:r>
                <a:r>
                  <a:rPr lang="zh-CN" altLang="zh-CN" sz="1400" dirty="0">
                    <a:solidFill>
                      <a:srgbClr val="FF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的方法来应对（如图</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6.15</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）。经验重现将算法探索的片段以</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𝑅</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e>
                      <m: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sup>
                    </m:sSup>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的四元组形式存在一张表中，每当算法探索得到一个新的四元组，便将该四元组加入经验重现表；而在算法对参数</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𝜃</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进行更新时，则从经验重现表中随机选取一批样本用于计算损失函数。使用经验重现主要有两个好处，一方面是样本之间的相关性显著减弱，因为随机采样得到的样本状态会更均匀地分布在已探索的样本空间中。另一方面是过去的经验可以被重复利用，因此提高了信息利用的效率。</a:t>
                </a:r>
                <a:endParaRPr lang="en-US"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用另一组参数</a:t>
                </a:r>
                <a14:m>
                  <m:oMath xmlns:m="http://schemas.openxmlformats.org/officeDocument/2006/math">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r>
                          <a:rPr lang="en-US" altLang="zh-CN" sz="1400">
                            <a:solidFill>
                              <a:srgbClr val="000000"/>
                            </a:solidFill>
                            <a:latin typeface="Cambria Math" panose="02040503050406030204" pitchFamily="18" charset="0"/>
                            <a:ea typeface="楷体_GB2312"/>
                            <a:cs typeface="Times New Roman" panose="02020603050405020304" pitchFamily="18" charset="0"/>
                          </a:rPr>
                          <m:t>𝜽</m:t>
                        </m:r>
                      </m:e>
                      <m:sup>
                        <m:r>
                          <a:rPr lang="en-US" altLang="zh-CN" sz="1400">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来计算动作</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价值函数的预测值。具体来说，对损失函数进行了如下修改：</a:t>
                </a:r>
              </a:p>
              <a:p>
                <a:pPr>
                  <a:lnSpc>
                    <a:spcPct val="150000"/>
                  </a:lnSpc>
                </a:pPr>
                <a:br>
                  <a:rPr lang="en-US" altLang="zh-CN" sz="1400" dirty="0">
                    <a:solidFill>
                      <a:srgbClr val="000000"/>
                    </a:solidFill>
                    <a:latin typeface="Times New Roman" panose="02020603050405020304" pitchFamily="18" charset="0"/>
                    <a:ea typeface="楷体_GB2312"/>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altLang="zh-CN" sz="1400">
                          <a:solidFill>
                            <a:srgbClr val="000000"/>
                          </a:solidFill>
                          <a:latin typeface="Cambria Math" panose="02040503050406030204" pitchFamily="18" charset="0"/>
                          <a:ea typeface="楷体_GB2312"/>
                          <a:cs typeface="Times New Roman" panose="02020603050405020304" pitchFamily="18" charset="0"/>
                        </a:rPr>
                        <m:t>𝐿</m:t>
                      </m:r>
                      <m:d>
                        <m:d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dPr>
                        <m:e>
                          <m:r>
                            <a:rPr lang="en-US" altLang="zh-CN" sz="1400">
                              <a:solidFill>
                                <a:srgbClr val="000000"/>
                              </a:solidFill>
                              <a:latin typeface="Cambria Math" panose="02040503050406030204" pitchFamily="18" charset="0"/>
                              <a:ea typeface="楷体_GB2312"/>
                              <a:cs typeface="Times New Roman" panose="02020603050405020304" pitchFamily="18" charset="0"/>
                            </a:rPr>
                            <m:t>𝜽</m:t>
                          </m:r>
                        </m:e>
                      </m:d>
                      <m:r>
                        <a:rPr lang="en-US" altLang="zh-CN" sz="1400">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fPr>
                        <m:num>
                          <m:r>
                            <a:rPr lang="en-US" altLang="zh-CN" sz="14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400">
                              <a:solidFill>
                                <a:srgbClr val="000000"/>
                              </a:solidFill>
                              <a:latin typeface="Cambria Math" panose="02040503050406030204" pitchFamily="18" charset="0"/>
                              <a:ea typeface="楷体_GB2312"/>
                              <a:cs typeface="Times New Roman" panose="02020603050405020304" pitchFamily="18" charset="0"/>
                            </a:rPr>
                            <m:t>2</m:t>
                          </m:r>
                        </m:den>
                      </m:f>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d>
                            <m:dPr>
                              <m:begChr m:val="["/>
                              <m:endChr m:val="]"/>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dPr>
                            <m:e>
                              <m:r>
                                <a:rPr lang="en-US" altLang="zh-CN" sz="1400">
                                  <a:solidFill>
                                    <a:srgbClr val="000000"/>
                                  </a:solidFill>
                                  <a:latin typeface="Cambria Math" panose="02040503050406030204" pitchFamily="18" charset="0"/>
                                  <a:ea typeface="楷体_GB2312"/>
                                  <a:cs typeface="Times New Roman" panose="02020603050405020304" pitchFamily="18" charset="0"/>
                                </a:rPr>
                                <m:t>𝑅</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𝛾</m:t>
                              </m:r>
                              <m:func>
                                <m:func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funcPr>
                                <m:fName>
                                  <m:limLow>
                                    <m:limLow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limLowPr>
                                    <m:e>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max</m:t>
                                      </m:r>
                                    </m:e>
                                    <m:lim>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r>
                                            <a:rPr lang="en-US" altLang="zh-CN" sz="1400">
                                              <a:solidFill>
                                                <a:srgbClr val="000000"/>
                                              </a:solidFill>
                                              <a:latin typeface="Cambria Math" panose="02040503050406030204" pitchFamily="18" charset="0"/>
                                              <a:ea typeface="楷体_GB2312"/>
                                              <a:cs typeface="Times New Roman" panose="02020603050405020304" pitchFamily="18" charset="0"/>
                                            </a:rPr>
                                            <m:t>𝑎</m:t>
                                          </m:r>
                                        </m:e>
                                        <m:sup>
                                          <m:r>
                                            <a:rPr lang="en-US" altLang="zh-CN" sz="1400">
                                              <a:solidFill>
                                                <a:srgbClr val="000000"/>
                                              </a:solidFill>
                                              <a:latin typeface="Cambria Math" panose="02040503050406030204" pitchFamily="18" charset="0"/>
                                              <a:ea typeface="楷体_GB2312"/>
                                              <a:cs typeface="Times New Roman" panose="02020603050405020304" pitchFamily="18" charset="0"/>
                                            </a:rPr>
                                            <m:t>′</m:t>
                                          </m:r>
                                        </m:sup>
                                      </m:sSup>
                                    </m:lim>
                                  </m:limLow>
                                </m:fName>
                                <m:e>
                                  <m:sSub>
                                    <m:sSub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400">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dPr>
                                    <m:e>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r>
                                            <a:rPr lang="en-US" altLang="zh-CN" sz="1400">
                                              <a:solidFill>
                                                <a:srgbClr val="000000"/>
                                              </a:solidFill>
                                              <a:latin typeface="Cambria Math" panose="02040503050406030204" pitchFamily="18" charset="0"/>
                                              <a:ea typeface="楷体_GB2312"/>
                                              <a:cs typeface="Times New Roman" panose="02020603050405020304" pitchFamily="18" charset="0"/>
                                            </a:rPr>
                                            <m:t>𝑠</m:t>
                                          </m:r>
                                        </m:e>
                                        <m:sup>
                                          <m:r>
                                            <a:rPr lang="en-US" altLang="zh-CN" sz="1400">
                                              <a:solidFill>
                                                <a:srgbClr val="000000"/>
                                              </a:solidFill>
                                              <a:latin typeface="Cambria Math" panose="02040503050406030204" pitchFamily="18" charset="0"/>
                                              <a:ea typeface="楷体_GB2312"/>
                                              <a:cs typeface="Times New Roman" panose="02020603050405020304" pitchFamily="18" charset="0"/>
                                            </a:rPr>
                                            <m:t>′</m:t>
                                          </m:r>
                                        </m:sup>
                                      </m:sSup>
                                      <m:r>
                                        <a:rPr lang="en-US" altLang="zh-CN" sz="1400">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r>
                                            <a:rPr lang="en-US" altLang="zh-CN" sz="1400">
                                              <a:solidFill>
                                                <a:srgbClr val="000000"/>
                                              </a:solidFill>
                                              <a:latin typeface="Cambria Math" panose="02040503050406030204" pitchFamily="18" charset="0"/>
                                              <a:ea typeface="楷体_GB2312"/>
                                              <a:cs typeface="Times New Roman" panose="02020603050405020304" pitchFamily="18" charset="0"/>
                                            </a:rPr>
                                            <m:t>𝑎</m:t>
                                          </m:r>
                                        </m:e>
                                        <m:sup>
                                          <m:r>
                                            <a:rPr lang="en-US" altLang="zh-CN" sz="1400">
                                              <a:solidFill>
                                                <a:srgbClr val="000000"/>
                                              </a:solidFill>
                                              <a:latin typeface="Cambria Math" panose="02040503050406030204" pitchFamily="18" charset="0"/>
                                              <a:ea typeface="楷体_GB2312"/>
                                              <a:cs typeface="Times New Roman" panose="02020603050405020304" pitchFamily="18" charset="0"/>
                                            </a:rPr>
                                            <m:t>′</m:t>
                                          </m:r>
                                        </m:sup>
                                      </m:sSup>
                                      <m:r>
                                        <a:rPr lang="en-US" altLang="zh-CN" sz="1400">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r>
                                            <a:rPr lang="en-US" altLang="zh-CN" sz="1400">
                                              <a:solidFill>
                                                <a:srgbClr val="000000"/>
                                              </a:solidFill>
                                              <a:latin typeface="Cambria Math" panose="02040503050406030204" pitchFamily="18" charset="0"/>
                                              <a:ea typeface="楷体_GB2312"/>
                                              <a:cs typeface="Times New Roman" panose="02020603050405020304" pitchFamily="18" charset="0"/>
                                            </a:rPr>
                                            <m:t>𝜽</m:t>
                                          </m:r>
                                        </m:e>
                                        <m:sup>
                                          <m:r>
                                            <a:rPr lang="en-US" altLang="zh-CN" sz="1400">
                                              <a:solidFill>
                                                <a:srgbClr val="000000"/>
                                              </a:solidFill>
                                              <a:latin typeface="Cambria Math" panose="02040503050406030204" pitchFamily="18" charset="0"/>
                                              <a:ea typeface="楷体_GB2312"/>
                                              <a:cs typeface="Times New Roman" panose="02020603050405020304" pitchFamily="18" charset="0"/>
                                            </a:rPr>
                                            <m:t>−</m:t>
                                          </m:r>
                                        </m:sup>
                                      </m:sSup>
                                    </m:e>
                                  </m:d>
                                </m:e>
                              </m:func>
                              <m:r>
                                <a:rPr lang="en-US" altLang="zh-CN" sz="14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400">
                                      <a:solidFill>
                                        <a:srgbClr val="000000"/>
                                      </a:solidFill>
                                      <a:latin typeface="Cambria Math" panose="02040503050406030204" pitchFamily="18" charset="0"/>
                                      <a:ea typeface="楷体_GB2312"/>
                                      <a:cs typeface="Times New Roman" panose="02020603050405020304" pitchFamily="18" charset="0"/>
                                    </a:rPr>
                                    <m:t>𝑞</m:t>
                                  </m:r>
                                </m:e>
                                <m:sub>
                                  <m:r>
                                    <a:rPr lang="en-US" altLang="zh-CN" sz="1400">
                                      <a:solidFill>
                                        <a:srgbClr val="000000"/>
                                      </a:solidFill>
                                      <a:latin typeface="Cambria Math" panose="02040503050406030204" pitchFamily="18" charset="0"/>
                                      <a:ea typeface="楷体_GB2312"/>
                                      <a:cs typeface="Times New Roman" panose="02020603050405020304" pitchFamily="18" charset="0"/>
                                    </a:rPr>
                                    <m:t>𝜋</m:t>
                                  </m:r>
                                </m:sub>
                              </m:sSub>
                              <m:d>
                                <m:d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dPr>
                                <m:e>
                                  <m:r>
                                    <a:rPr lang="en-US" altLang="zh-CN" sz="1400">
                                      <a:solidFill>
                                        <a:srgbClr val="000000"/>
                                      </a:solidFill>
                                      <a:latin typeface="Cambria Math" panose="02040503050406030204" pitchFamily="18" charset="0"/>
                                      <a:ea typeface="楷体_GB2312"/>
                                      <a:cs typeface="Times New Roman" panose="02020603050405020304" pitchFamily="18" charset="0"/>
                                    </a:rPr>
                                    <m:t>𝑠</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𝑎</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𝜽</m:t>
                                  </m:r>
                                </m:e>
                              </m:d>
                            </m:e>
                          </m:d>
                        </m:e>
                        <m:sup>
                          <m:r>
                            <a:rPr lang="en-US" altLang="zh-CN" sz="1400">
                              <a:solidFill>
                                <a:srgbClr val="000000"/>
                              </a:solidFill>
                              <a:latin typeface="Cambria Math" panose="02040503050406030204" pitchFamily="18" charset="0"/>
                              <a:ea typeface="楷体_GB2312"/>
                              <a:cs typeface="Times New Roman" panose="02020603050405020304" pitchFamily="18" charset="0"/>
                            </a:rPr>
                            <m:t>2</m:t>
                          </m:r>
                        </m:sup>
                      </m:sSup>
                    </m:oMath>
                  </m:oMathPara>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a:lnSpc>
                    <a:spcPct val="150000"/>
                  </a:lnSpc>
                </a:pPr>
                <a:endParaRPr lang="en-US" altLang="zh-CN" sz="1400" dirty="0">
                  <a:solidFill>
                    <a:srgbClr val="000000"/>
                  </a:solidFill>
                  <a:latin typeface="Times New Roman" panose="02020603050405020304" pitchFamily="18" charset="0"/>
                  <a:ea typeface="楷体_GB2312"/>
                  <a:cs typeface="Times New Roman" panose="02020603050405020304" pitchFamily="18" charset="0"/>
                </a:endParaRPr>
              </a:p>
              <a:p>
                <a:pPr>
                  <a:lnSpc>
                    <a:spcPct val="150000"/>
                  </a:lnSpc>
                </a:pPr>
                <a:r>
                  <a:rPr lang="en-US" altLang="zh-CN" sz="1400" dirty="0">
                    <a:solidFill>
                      <a:srgbClr val="000000"/>
                    </a:solidFill>
                    <a:latin typeface="Times New Roman" panose="02020603050405020304" pitchFamily="18" charset="0"/>
                    <a:ea typeface="楷体_GB2312"/>
                    <a:cs typeface="Times New Roman" panose="02020603050405020304" pitchFamily="18" charset="0"/>
                  </a:rPr>
                  <a:t>      </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参数</a:t>
                </a:r>
                <a14:m>
                  <m:oMath xmlns:m="http://schemas.openxmlformats.org/officeDocument/2006/math">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r>
                          <a:rPr lang="en-US" altLang="zh-CN" sz="1400">
                            <a:solidFill>
                              <a:srgbClr val="000000"/>
                            </a:solidFill>
                            <a:latin typeface="Cambria Math" panose="02040503050406030204" pitchFamily="18" charset="0"/>
                            <a:ea typeface="楷体_GB2312"/>
                            <a:cs typeface="Times New Roman" panose="02020603050405020304" pitchFamily="18" charset="0"/>
                          </a:rPr>
                          <m:t>𝜽</m:t>
                        </m:r>
                      </m:e>
                      <m:sup>
                        <m:r>
                          <a:rPr lang="en-US" altLang="zh-CN" sz="1400">
                            <a:solidFill>
                              <a:srgbClr val="000000"/>
                            </a:solidFill>
                            <a:latin typeface="Cambria Math" panose="02040503050406030204" pitchFamily="18" charset="0"/>
                            <a:ea typeface="楷体_GB2312"/>
                            <a:cs typeface="Times New Roman" panose="02020603050405020304" pitchFamily="18" charset="0"/>
                          </a:rPr>
                          <m:t>−</m:t>
                        </m:r>
                      </m:sup>
                    </m:sSup>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保持相对稳定，以较低的频率更新</a:t>
                </a:r>
                <a14:m>
                  <m:oMath xmlns:m="http://schemas.openxmlformats.org/officeDocument/2006/math">
                    <m:sSup>
                      <m:sSupPr>
                        <m:ctrlPr>
                          <a:rPr lang="zh-CN" altLang="zh-CN" sz="1400" i="1">
                            <a:solidFill>
                              <a:srgbClr val="000000"/>
                            </a:solidFill>
                            <a:latin typeface="Cambria Math" panose="02040503050406030204" pitchFamily="18" charset="0"/>
                            <a:ea typeface="楷体_GB2312"/>
                            <a:cs typeface="Times New Roman" panose="02020603050405020304" pitchFamily="18" charset="0"/>
                          </a:rPr>
                        </m:ctrlPr>
                      </m:sSupPr>
                      <m:e>
                        <m:r>
                          <a:rPr lang="en-US" altLang="zh-CN" sz="1400">
                            <a:solidFill>
                              <a:srgbClr val="000000"/>
                            </a:solidFill>
                            <a:latin typeface="Cambria Math" panose="02040503050406030204" pitchFamily="18" charset="0"/>
                            <a:ea typeface="楷体_GB2312"/>
                            <a:cs typeface="Times New Roman" panose="02020603050405020304" pitchFamily="18" charset="0"/>
                          </a:rPr>
                          <m:t>𝜽</m:t>
                        </m:r>
                      </m:e>
                      <m:sup>
                        <m:r>
                          <a:rPr lang="en-US" altLang="zh-CN" sz="1400">
                            <a:solidFill>
                              <a:srgbClr val="000000"/>
                            </a:solidFill>
                            <a:latin typeface="Cambria Math" panose="02040503050406030204" pitchFamily="18" charset="0"/>
                            <a:ea typeface="楷体_GB2312"/>
                            <a:cs typeface="Times New Roman" panose="02020603050405020304" pitchFamily="18" charset="0"/>
                          </a:rPr>
                          <m:t>−</m:t>
                        </m:r>
                      </m:sup>
                    </m:sSup>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𝜽</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。因此在算法更新</a:t>
                </a:r>
                <a14:m>
                  <m:oMath xmlns:m="http://schemas.openxmlformats.org/officeDocument/2006/math">
                    <m:r>
                      <a:rPr lang="en-US" altLang="zh-CN" sz="1400">
                        <a:solidFill>
                          <a:srgbClr val="000000"/>
                        </a:solidFill>
                        <a:latin typeface="Cambria Math" panose="02040503050406030204" pitchFamily="18" charset="0"/>
                        <a:ea typeface="楷体_GB2312"/>
                        <a:cs typeface="Times New Roman" panose="02020603050405020304" pitchFamily="18" charset="0"/>
                      </a:rPr>
                      <m:t>𝜃</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时，目标值可以看作一个常数，求解目标变成了一个普通的回归问题，这样使得算法更加稳定</a:t>
                </a:r>
              </a:p>
            </p:txBody>
          </p:sp>
        </mc:Choice>
        <mc:Fallback xmlns="">
          <p:sp>
            <p:nvSpPr>
              <p:cNvPr id="7" name="矩形 6">
                <a:extLst>
                  <a:ext uri="{FF2B5EF4-FFF2-40B4-BE49-F238E27FC236}">
                    <a16:creationId xmlns:a16="http://schemas.microsoft.com/office/drawing/2014/main" id="{6A6019CD-B9C3-4B9D-A0A6-32788B995064}"/>
                  </a:ext>
                </a:extLst>
              </p:cNvPr>
              <p:cNvSpPr>
                <a:spLocks noRot="1" noChangeAspect="1" noMove="1" noResize="1" noEditPoints="1" noAdjustHandles="1" noChangeArrowheads="1" noChangeShapeType="1" noTextEdit="1"/>
              </p:cNvSpPr>
              <p:nvPr/>
            </p:nvSpPr>
            <p:spPr>
              <a:xfrm>
                <a:off x="562708" y="1701776"/>
                <a:ext cx="7598974" cy="4269054"/>
              </a:xfrm>
              <a:prstGeom prst="rect">
                <a:avLst/>
              </a:prstGeom>
              <a:blipFill>
                <a:blip r:embed="rId3"/>
                <a:stretch>
                  <a:fillRect l="-241" r="-16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FD7935F-C8CC-4DBB-BDE5-459491E1C66C}"/>
              </a:ext>
            </a:extLst>
          </p:cNvPr>
          <p:cNvPicPr>
            <a:picLocks noChangeAspect="1"/>
          </p:cNvPicPr>
          <p:nvPr/>
        </p:nvPicPr>
        <p:blipFill>
          <a:blip r:embed="rId4"/>
          <a:stretch>
            <a:fillRect/>
          </a:stretch>
        </p:blipFill>
        <p:spPr>
          <a:xfrm>
            <a:off x="8325805" y="2880605"/>
            <a:ext cx="3443923" cy="2291616"/>
          </a:xfrm>
          <a:prstGeom prst="rect">
            <a:avLst/>
          </a:prstGeom>
        </p:spPr>
      </p:pic>
    </p:spTree>
    <p:extLst>
      <p:ext uri="{BB962C8B-B14F-4D97-AF65-F5344CB8AC3E}">
        <p14:creationId xmlns:p14="http://schemas.microsoft.com/office/powerpoint/2010/main" val="1376450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策略梯度法（</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Policy Gradient Methods</a:t>
              </a:r>
              <a:r>
                <a:rPr lang="zh-CN"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三、基于策略的强化学习</a:t>
            </a:r>
          </a:p>
        </p:txBody>
      </p:sp>
      <p:sp>
        <p:nvSpPr>
          <p:cNvPr id="2" name="矩形 1">
            <a:extLst>
              <a:ext uri="{FF2B5EF4-FFF2-40B4-BE49-F238E27FC236}">
                <a16:creationId xmlns:a16="http://schemas.microsoft.com/office/drawing/2014/main" id="{601308BB-7281-4604-A190-F2941B1D1890}"/>
              </a:ext>
            </a:extLst>
          </p:cNvPr>
          <p:cNvSpPr/>
          <p:nvPr/>
        </p:nvSpPr>
        <p:spPr>
          <a:xfrm>
            <a:off x="1064455" y="1514200"/>
            <a:ext cx="9772357" cy="646331"/>
          </a:xfrm>
          <a:prstGeom prst="rect">
            <a:avLst/>
          </a:prstGeom>
        </p:spPr>
        <p:txBody>
          <a:bodyPr wrap="square">
            <a:spAutoFit/>
          </a:bodyPr>
          <a:lstStyle/>
          <a:p>
            <a:pPr algn="ctr"/>
            <a:r>
              <a:rPr lang="zh-CN" altLang="zh-CN" dirty="0">
                <a:latin typeface="Times New Roman" panose="02020603050405020304" pitchFamily="18" charset="0"/>
                <a:ea typeface="黑体" panose="02010609060101010101" pitchFamily="49" charset="-122"/>
                <a:cs typeface="Times New Roman" panose="02020603050405020304" pitchFamily="18" charset="0"/>
              </a:rPr>
              <a:t>通过直接参数化策略函数的方法求解强化学习问题，由于算法需要求参数化的策略函数的梯度，因此这些方法称为策略梯度法（</a:t>
            </a:r>
            <a:r>
              <a:rPr lang="en-US" altLang="zh-CN" dirty="0">
                <a:latin typeface="Times New Roman" panose="02020603050405020304" pitchFamily="18" charset="0"/>
                <a:ea typeface="黑体" panose="02010609060101010101" pitchFamily="49" charset="-122"/>
                <a:cs typeface="Times New Roman" panose="02020603050405020304" pitchFamily="18" charset="0"/>
              </a:rPr>
              <a:t>Policy Gradient Methods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2A06BA1-B018-4F73-9768-DB586218138A}"/>
                  </a:ext>
                </a:extLst>
              </p:cNvPr>
              <p:cNvSpPr/>
              <p:nvPr/>
            </p:nvSpPr>
            <p:spPr>
              <a:xfrm>
                <a:off x="1210427" y="4906360"/>
                <a:ext cx="9250641" cy="1156727"/>
              </a:xfrm>
              <a:prstGeom prst="rect">
                <a:avLst/>
              </a:prstGeom>
            </p:spPr>
            <p:txBody>
              <a:bodyPr wrap="square">
                <a:spAutoFit/>
              </a:bodyPr>
              <a:lstStyle/>
              <a:p>
                <a:pPr algn="r">
                  <a:lnSpc>
                    <a:spcPct val="150000"/>
                  </a:lnSpc>
                  <a:spcAft>
                    <a:spcPts val="0"/>
                  </a:spcAft>
                </a:pPr>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这是一个关于参数</a:t>
                </a:r>
                <a14:m>
                  <m:oMath xmlns:m="http://schemas.openxmlformats.org/officeDocument/2006/math">
                    <m:r>
                      <a:rPr lang="en-US" altLang="zh-CN" sz="1600" b="1" i="1">
                        <a:solidFill>
                          <a:srgbClr val="000000"/>
                        </a:solidFill>
                        <a:latin typeface="Cambria Math" panose="02040503050406030204" pitchFamily="18" charset="0"/>
                        <a:ea typeface="楷体_GB2312"/>
                        <a:cs typeface="Times New Roman" panose="02020603050405020304" pitchFamily="18" charset="0"/>
                      </a:rPr>
                      <m:t>𝜽</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的函数，其值为从初始状态出发的价值函数。如果能求出梯度</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a:solidFill>
                              <a:srgbClr val="000000"/>
                            </a:solidFill>
                            <a:latin typeface="Cambria Math" panose="02040503050406030204" pitchFamily="18" charset="0"/>
                            <a:ea typeface="楷体_GB2312"/>
                            <a:cs typeface="Times New Roman" panose="02020603050405020304" pitchFamily="18" charset="0"/>
                          </a:rPr>
                          <m:t>𝛻</m:t>
                        </m:r>
                      </m:e>
                      <m:sub>
                        <m:r>
                          <a:rPr lang="en-US" altLang="zh-CN" sz="1600" b="1" i="1">
                            <a:solidFill>
                              <a:srgbClr val="000000"/>
                            </a:solidFill>
                            <a:latin typeface="Cambria Math" panose="02040503050406030204" pitchFamily="18" charset="0"/>
                            <a:ea typeface="楷体_GB2312"/>
                            <a:cs typeface="Times New Roman" panose="02020603050405020304" pitchFamily="18" charset="0"/>
                          </a:rPr>
                          <m:t>𝜽</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𝐽</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𝜽</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，就可以用梯度上升（</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Gradient Ascent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）法求解这个问题了，即求解价值函数的最大值。</a:t>
                </a:r>
              </a:p>
            </p:txBody>
          </p:sp>
        </mc:Choice>
        <mc:Fallback xmlns="">
          <p:sp>
            <p:nvSpPr>
              <p:cNvPr id="9" name="矩形 8">
                <a:extLst>
                  <a:ext uri="{FF2B5EF4-FFF2-40B4-BE49-F238E27FC236}">
                    <a16:creationId xmlns:a16="http://schemas.microsoft.com/office/drawing/2014/main" id="{72A06BA1-B018-4F73-9768-DB586218138A}"/>
                  </a:ext>
                </a:extLst>
              </p:cNvPr>
              <p:cNvSpPr>
                <a:spLocks noRot="1" noChangeAspect="1" noMove="1" noResize="1" noEditPoints="1" noAdjustHandles="1" noChangeArrowheads="1" noChangeShapeType="1" noTextEdit="1"/>
              </p:cNvSpPr>
              <p:nvPr/>
            </p:nvSpPr>
            <p:spPr>
              <a:xfrm>
                <a:off x="1210427" y="4906360"/>
                <a:ext cx="9250641" cy="1156727"/>
              </a:xfrm>
              <a:prstGeom prst="rect">
                <a:avLst/>
              </a:prstGeom>
              <a:blipFill>
                <a:blip r:embed="rId3"/>
                <a:stretch>
                  <a:fillRect l="-264" r="-330" b="-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04DCADF-A07B-414D-8C64-3704E0E55B52}"/>
                  </a:ext>
                </a:extLst>
              </p:cNvPr>
              <p:cNvSpPr/>
              <p:nvPr/>
            </p:nvSpPr>
            <p:spPr>
              <a:xfrm>
                <a:off x="1139482" y="2321820"/>
                <a:ext cx="9697330" cy="2270109"/>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策略函数的参数化可以表示为</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sz="1600" b="1" i="1">
                            <a:solidFill>
                              <a:srgbClr val="000000"/>
                            </a:solidFill>
                            <a:latin typeface="Cambria Math" panose="02040503050406030204" pitchFamily="18" charset="0"/>
                            <a:ea typeface="楷体_GB2312"/>
                            <a:cs typeface="Times New Roman" panose="02020603050405020304" pitchFamily="18" charset="0"/>
                          </a:rPr>
                          <m:t>𝜽</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sz="1600" b="1" i="1">
                        <a:solidFill>
                          <a:srgbClr val="000000"/>
                        </a:solidFill>
                        <a:latin typeface="Cambria Math" panose="02040503050406030204" pitchFamily="18" charset="0"/>
                        <a:ea typeface="楷体_GB2312"/>
                        <a:cs typeface="Times New Roman" panose="02020603050405020304" pitchFamily="18" charset="0"/>
                      </a:rPr>
                      <m:t>𝜽</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为一组参数，函数取值表示在状态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下选择动作</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的概率。和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Q</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学习的</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贪心策略相比，这种参数化的一个显著好处是：</a:t>
                </a:r>
                <a:r>
                  <a:rPr lang="zh-CN" altLang="zh-CN" sz="1600" dirty="0">
                    <a:solidFill>
                      <a:srgbClr val="FF0000"/>
                    </a:solidFill>
                    <a:latin typeface="Times New Roman" panose="02020603050405020304" pitchFamily="18" charset="0"/>
                    <a:ea typeface="楷体_GB2312"/>
                    <a:cs typeface="Times New Roman" panose="02020603050405020304" pitchFamily="18" charset="0"/>
                  </a:rPr>
                  <a:t>选择一个动作的概率是随着参数的改变而光滑变化的</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，实际上这种光滑性对算法收敛有更好的保证。</a:t>
                </a: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为了优化策略函数，首先需要有一个对策略函数优劣进行衡量的标准。不妨假设强化学习问题的初始状态为</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0</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，不难定义算法希望达到的最大化目标为</a:t>
                </a:r>
                <a:br>
                  <a:rPr lang="en-US" altLang="zh-CN" sz="1600" dirty="0">
                    <a:solidFill>
                      <a:srgbClr val="000000"/>
                    </a:solidFill>
                    <a:latin typeface="Times New Roman" panose="02020603050405020304" pitchFamily="18" charset="0"/>
                    <a:ea typeface="楷体_GB2312"/>
                    <a:cs typeface="Times New Roman" panose="02020603050405020304" pitchFamily="18" charset="0"/>
                  </a:rPr>
                </a:br>
                <a:endParaRPr lang="zh-CN" altLang="en-US" sz="1600" dirty="0"/>
              </a:p>
            </p:txBody>
          </p:sp>
        </mc:Choice>
        <mc:Fallback xmlns="">
          <p:sp>
            <p:nvSpPr>
              <p:cNvPr id="10" name="矩形 9">
                <a:extLst>
                  <a:ext uri="{FF2B5EF4-FFF2-40B4-BE49-F238E27FC236}">
                    <a16:creationId xmlns:a16="http://schemas.microsoft.com/office/drawing/2014/main" id="{004DCADF-A07B-414D-8C64-3704E0E55B52}"/>
                  </a:ext>
                </a:extLst>
              </p:cNvPr>
              <p:cNvSpPr>
                <a:spLocks noRot="1" noChangeAspect="1" noMove="1" noResize="1" noEditPoints="1" noAdjustHandles="1" noChangeArrowheads="1" noChangeShapeType="1" noTextEdit="1"/>
              </p:cNvSpPr>
              <p:nvPr/>
            </p:nvSpPr>
            <p:spPr>
              <a:xfrm>
                <a:off x="1139482" y="2321820"/>
                <a:ext cx="9697330" cy="2270109"/>
              </a:xfrm>
              <a:prstGeom prst="rect">
                <a:avLst/>
              </a:prstGeom>
              <a:blipFill>
                <a:blip r:embed="rId4"/>
                <a:stretch>
                  <a:fillRect l="-251" r="-3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951E7AA1-6AA2-4AF5-94E9-87912741DC88}"/>
                  </a:ext>
                </a:extLst>
              </p:cNvPr>
              <p:cNvSpPr/>
              <p:nvPr/>
            </p:nvSpPr>
            <p:spPr>
              <a:xfrm>
                <a:off x="5151165" y="4476570"/>
                <a:ext cx="2070250" cy="545149"/>
              </a:xfrm>
              <a:prstGeom prst="rect">
                <a:avLst/>
              </a:prstGeom>
            </p:spPr>
            <p:txBody>
              <a:bodyPr wrap="square">
                <a:spAutoFit/>
              </a:bodyPr>
              <a:lstStyle/>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𝐽</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楷体_GB2312"/>
                              <a:cs typeface="Times New Roman" panose="02020603050405020304" pitchFamily="18" charset="0"/>
                            </a:rPr>
                            <m:t>𝜽</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𝑉</m:t>
                          </m:r>
                        </m:e>
                        <m:sub>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a:solidFill>
                                    <a:srgbClr val="000000"/>
                                  </a:solidFill>
                                  <a:latin typeface="Cambria Math" panose="02040503050406030204" pitchFamily="18" charset="0"/>
                                  <a:ea typeface="楷体_GB2312"/>
                                  <a:cs typeface="Times New Roman" panose="02020603050405020304" pitchFamily="18" charset="0"/>
                                </a:rPr>
                                <m:t>𝜽</m:t>
                              </m:r>
                            </m:sub>
                          </m:sSub>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0</m:t>
                          </m:r>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oMath>
                  </m:oMathPara>
                </a14:m>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951E7AA1-6AA2-4AF5-94E9-87912741DC88}"/>
                  </a:ext>
                </a:extLst>
              </p:cNvPr>
              <p:cNvSpPr>
                <a:spLocks noRot="1" noChangeAspect="1" noMove="1" noResize="1" noEditPoints="1" noAdjustHandles="1" noChangeArrowheads="1" noChangeShapeType="1" noTextEdit="1"/>
              </p:cNvSpPr>
              <p:nvPr/>
            </p:nvSpPr>
            <p:spPr>
              <a:xfrm>
                <a:off x="5151165" y="4476570"/>
                <a:ext cx="2070250" cy="54514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5131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策略梯度</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定理</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三、基于策略的强化学习</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67DE07E-53A6-42C6-8C96-31B6D43E615E}"/>
                  </a:ext>
                </a:extLst>
              </p:cNvPr>
              <p:cNvSpPr/>
              <p:nvPr/>
            </p:nvSpPr>
            <p:spPr>
              <a:xfrm>
                <a:off x="932359" y="3448946"/>
                <a:ext cx="10700824" cy="2648161"/>
              </a:xfrm>
              <a:prstGeom prst="rect">
                <a:avLst/>
              </a:prstGeom>
            </p:spPr>
            <p:txBody>
              <a:bodyPr wrap="square">
                <a:spAutoFit/>
              </a:bodyPr>
              <a:lstStyle/>
              <a:p>
                <a:pPr indent="266700" algn="just">
                  <a:lnSpc>
                    <a:spcPct val="150000"/>
                  </a:lnSpc>
                  <a:spcAft>
                    <a:spcPts val="0"/>
                  </a:spcAft>
                </a:pP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𝜇</m:t>
                        </m:r>
                      </m:e>
                      <m:sub>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a:solidFill>
                                  <a:srgbClr val="000000"/>
                                </a:solidFill>
                                <a:latin typeface="Cambria Math" panose="02040503050406030204" pitchFamily="18" charset="0"/>
                                <a:ea typeface="楷体_GB2312"/>
                                <a:cs typeface="Times New Roman" panose="02020603050405020304" pitchFamily="18" charset="0"/>
                              </a:rPr>
                              <m:t>𝜽</m:t>
                            </m:r>
                          </m:sub>
                        </m:sSub>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𝑠</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称为策略</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a:solidFill>
                              <a:srgbClr val="000000"/>
                            </a:solidFill>
                            <a:latin typeface="Cambria Math" panose="02040503050406030204" pitchFamily="18" charset="0"/>
                            <a:ea typeface="楷体_GB2312"/>
                            <a:cs typeface="Times New Roman" panose="02020603050405020304" pitchFamily="18" charset="0"/>
                          </a:rPr>
                          <m:t>𝜽</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的策略分布（这里假设折扣系数</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𝛾</m:t>
                    </m:r>
                    <m:r>
                      <a:rPr lang="en-US" altLang="zh-CN"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）。在持续问题中，</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𝜇</m:t>
                        </m:r>
                      </m:e>
                      <m:sub>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a:solidFill>
                                  <a:srgbClr val="000000"/>
                                </a:solidFill>
                                <a:latin typeface="Cambria Math" panose="02040503050406030204" pitchFamily="18" charset="0"/>
                                <a:ea typeface="楷体_GB2312"/>
                                <a:cs typeface="Times New Roman" panose="02020603050405020304" pitchFamily="18" charset="0"/>
                              </a:rPr>
                              <m:t>𝜽</m:t>
                            </m:r>
                          </m:sub>
                        </m:sSub>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𝑠</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为算法在策略</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a:solidFill>
                              <a:srgbClr val="000000"/>
                            </a:solidFill>
                            <a:latin typeface="Cambria Math" panose="02040503050406030204" pitchFamily="18" charset="0"/>
                            <a:ea typeface="楷体_GB2312"/>
                            <a:cs typeface="Times New Roman" panose="02020603050405020304" pitchFamily="18" charset="0"/>
                          </a:rPr>
                          <m:t>𝜽</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安排下从</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0</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出发经过无限多步后位于状态</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的概率；在分段问题中，</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𝜇</m:t>
                        </m:r>
                      </m:e>
                      <m:sub>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a:solidFill>
                                  <a:srgbClr val="000000"/>
                                </a:solidFill>
                                <a:latin typeface="Cambria Math" panose="02040503050406030204" pitchFamily="18" charset="0"/>
                                <a:ea typeface="楷体_GB2312"/>
                                <a:cs typeface="Times New Roman" panose="02020603050405020304" pitchFamily="18" charset="0"/>
                              </a:rPr>
                              <m:t>𝜽</m:t>
                            </m:r>
                          </m:sub>
                        </m:sSub>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𝑠</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为归一化后的算法从</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0</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出发访问</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次数的期望。当</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𝛾</m:t>
                    </m:r>
                    <m:r>
                      <a:rPr lang="en-US" altLang="zh-CN" i="1">
                        <a:solidFill>
                          <a:srgbClr val="000000"/>
                        </a:solidFill>
                        <a:latin typeface="Cambria Math" panose="02040503050406030204" pitchFamily="18" charset="0"/>
                        <a:ea typeface="楷体_GB2312"/>
                        <a:cs typeface="Times New Roman" panose="02020603050405020304" pitchFamily="18" charset="0"/>
                      </a:rPr>
                      <m:t>∈(0,1)</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时，则需要给每个状态的</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𝜇</m:t>
                        </m:r>
                      </m:e>
                      <m:sub>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a:solidFill>
                                  <a:srgbClr val="000000"/>
                                </a:solidFill>
                                <a:latin typeface="Cambria Math" panose="02040503050406030204" pitchFamily="18" charset="0"/>
                                <a:ea typeface="楷体_GB2312"/>
                                <a:cs typeface="Times New Roman" panose="02020603050405020304" pitchFamily="18" charset="0"/>
                              </a:rPr>
                              <m:t>𝜽</m:t>
                            </m:r>
                          </m:sub>
                        </m:sSub>
                      </m:sub>
                    </m:sSub>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𝑠</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值加上一个权重。在保证算法通用性的前提下，为了简化说明，下文在进行公式推导时始终假设</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𝛾</m:t>
                    </m:r>
                    <m:r>
                      <a:rPr lang="en-US" altLang="zh-CN"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，但是在算法流程中会体现折扣系数</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𝛾</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的影响。</a:t>
                </a:r>
              </a:p>
              <a:p>
                <a:pPr indent="266700" algn="just">
                  <a:lnSpc>
                    <a:spcPct val="150000"/>
                  </a:lnSpc>
                  <a:spcAft>
                    <a:spcPts val="0"/>
                  </a:spcAft>
                </a:pPr>
                <a:r>
                  <a:rPr lang="zh-CN" altLang="en-US" dirty="0">
                    <a:solidFill>
                      <a:srgbClr val="000000"/>
                    </a:solidFill>
                    <a:latin typeface="Times New Roman" panose="02020603050405020304" pitchFamily="18" charset="0"/>
                    <a:ea typeface="楷体_GB2312"/>
                    <a:cs typeface="Times New Roman" panose="02020603050405020304" pitchFamily="18" charset="0"/>
                  </a:rPr>
                  <a:t>上式</a:t>
                </a:r>
                <a:r>
                  <a:rPr lang="zh-CN" altLang="zh-CN" dirty="0">
                    <a:solidFill>
                      <a:srgbClr val="000000"/>
                    </a:solidFill>
                    <a:latin typeface="Times New Roman" panose="02020603050405020304" pitchFamily="18" charset="0"/>
                    <a:ea typeface="楷体_GB2312"/>
                    <a:cs typeface="Times New Roman" panose="02020603050405020304" pitchFamily="18" charset="0"/>
                  </a:rPr>
                  <a:t>称为</a:t>
                </a:r>
                <a:r>
                  <a:rPr lang="zh-CN" altLang="zh-CN" b="1" dirty="0">
                    <a:solidFill>
                      <a:srgbClr val="000000"/>
                    </a:solidFill>
                    <a:latin typeface="Times New Roman" panose="02020603050405020304" pitchFamily="18" charset="0"/>
                    <a:ea typeface="楷体_GB2312"/>
                    <a:cs typeface="Times New Roman" panose="02020603050405020304" pitchFamily="18" charset="0"/>
                  </a:rPr>
                  <a:t>策略梯度定理（</a:t>
                </a:r>
                <a:r>
                  <a:rPr lang="en-US" altLang="zh-CN" b="1" dirty="0">
                    <a:solidFill>
                      <a:srgbClr val="000000"/>
                    </a:solidFill>
                    <a:latin typeface="Times New Roman" panose="02020603050405020304" pitchFamily="18" charset="0"/>
                    <a:ea typeface="楷体_GB2312"/>
                    <a:cs typeface="Times New Roman" panose="02020603050405020304" pitchFamily="18" charset="0"/>
                  </a:rPr>
                  <a:t>Policy Gradient Theorem</a:t>
                </a:r>
                <a:r>
                  <a:rPr lang="zh-CN" altLang="zh-CN" b="1"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，它提供了策略梯度法的求解思路：如果能够计算或估计</a:t>
                </a:r>
                <a:r>
                  <a:rPr lang="zh-CN" altLang="en-US" dirty="0">
                    <a:solidFill>
                      <a:srgbClr val="000000"/>
                    </a:solidFill>
                    <a:latin typeface="Times New Roman" panose="02020603050405020304" pitchFamily="18" charset="0"/>
                    <a:ea typeface="楷体_GB2312"/>
                    <a:cs typeface="Times New Roman" panose="02020603050405020304" pitchFamily="18" charset="0"/>
                  </a:rPr>
                  <a:t>策略函数</a:t>
                </a:r>
                <a:r>
                  <a:rPr lang="zh-CN" altLang="zh-CN" dirty="0">
                    <a:solidFill>
                      <a:srgbClr val="000000"/>
                    </a:solidFill>
                    <a:latin typeface="Times New Roman" panose="02020603050405020304" pitchFamily="18" charset="0"/>
                    <a:ea typeface="楷体_GB2312"/>
                    <a:cs typeface="Times New Roman" panose="02020603050405020304" pitchFamily="18" charset="0"/>
                  </a:rPr>
                  <a:t>的梯度，智能体就能直接对策略函数进行优化。</a:t>
                </a:r>
              </a:p>
            </p:txBody>
          </p:sp>
        </mc:Choice>
        <mc:Fallback xmlns="">
          <p:sp>
            <p:nvSpPr>
              <p:cNvPr id="7" name="矩形 6">
                <a:extLst>
                  <a:ext uri="{FF2B5EF4-FFF2-40B4-BE49-F238E27FC236}">
                    <a16:creationId xmlns:a16="http://schemas.microsoft.com/office/drawing/2014/main" id="{367DE07E-53A6-42C6-8C96-31B6D43E615E}"/>
                  </a:ext>
                </a:extLst>
              </p:cNvPr>
              <p:cNvSpPr>
                <a:spLocks noRot="1" noChangeAspect="1" noMove="1" noResize="1" noEditPoints="1" noAdjustHandles="1" noChangeArrowheads="1" noChangeShapeType="1" noTextEdit="1"/>
              </p:cNvSpPr>
              <p:nvPr/>
            </p:nvSpPr>
            <p:spPr>
              <a:xfrm>
                <a:off x="932359" y="3448946"/>
                <a:ext cx="10700824" cy="2648161"/>
              </a:xfrm>
              <a:prstGeom prst="rect">
                <a:avLst/>
              </a:prstGeom>
              <a:blipFill>
                <a:blip r:embed="rId3"/>
                <a:stretch>
                  <a:fillRect l="-513" r="-456" b="-2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C3F4C5B-26F4-426D-9871-4CA047913DE0}"/>
                  </a:ext>
                </a:extLst>
              </p:cNvPr>
              <p:cNvSpPr/>
              <p:nvPr/>
            </p:nvSpPr>
            <p:spPr>
              <a:xfrm>
                <a:off x="2846363" y="1194948"/>
                <a:ext cx="6096000" cy="2108911"/>
              </a:xfrm>
              <a:prstGeom prst="rect">
                <a:avLst/>
              </a:prstGeom>
            </p:spPr>
            <p:txBody>
              <a:bodyPr>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kern="100">
                              <a:solidFill>
                                <a:srgbClr val="000000"/>
                              </a:solidFill>
                              <a:latin typeface="Cambria Math" panose="02040503050406030204" pitchFamily="18" charset="0"/>
                              <a:ea typeface="楷体_GB2312"/>
                              <a:cs typeface="Times New Roman" panose="02020603050405020304" pitchFamily="18" charset="0"/>
                            </a:rPr>
                            <m:t>𝛻</m:t>
                          </m:r>
                        </m:e>
                        <m:sub>
                          <m:r>
                            <a:rPr lang="en-US" altLang="zh-CN" b="1" i="1" kern="100">
                              <a:solidFill>
                                <a:srgbClr val="000000"/>
                              </a:solidFill>
                              <a:latin typeface="Cambria Math" panose="02040503050406030204" pitchFamily="18" charset="0"/>
                              <a:ea typeface="楷体_GB2312"/>
                              <a:cs typeface="Times New Roman" panose="02020603050405020304" pitchFamily="18" charset="0"/>
                            </a:rPr>
                            <m:t>𝜽</m:t>
                          </m:r>
                        </m:sub>
                      </m:sSub>
                      <m:r>
                        <a:rPr lang="en-US" altLang="zh-CN" i="1" kern="100">
                          <a:solidFill>
                            <a:srgbClr val="000000"/>
                          </a:solidFill>
                          <a:latin typeface="Cambria Math" panose="02040503050406030204" pitchFamily="18" charset="0"/>
                          <a:ea typeface="楷体_GB2312"/>
                          <a:cs typeface="Times New Roman" panose="02020603050405020304" pitchFamily="18" charset="0"/>
                        </a:rPr>
                        <m:t>𝐽</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solidFill>
                                <a:srgbClr val="000000"/>
                              </a:solidFill>
                              <a:latin typeface="Cambria Math" panose="02040503050406030204" pitchFamily="18" charset="0"/>
                              <a:ea typeface="楷体_GB2312"/>
                              <a:cs typeface="Times New Roman" panose="02020603050405020304" pitchFamily="18" charset="0"/>
                            </a:rPr>
                            <m:t>𝜽</m:t>
                          </m:r>
                        </m:e>
                      </m:d>
                      <m:r>
                        <a:rPr lang="en-US" altLang="zh-CN" i="1" kern="1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kern="100">
                              <a:solidFill>
                                <a:srgbClr val="000000"/>
                              </a:solidFill>
                              <a:latin typeface="Cambria Math" panose="02040503050406030204" pitchFamily="18" charset="0"/>
                              <a:ea typeface="楷体_GB2312"/>
                              <a:cs typeface="Times New Roman" panose="02020603050405020304" pitchFamily="18" charset="0"/>
                            </a:rPr>
                            <m:t>𝛻</m:t>
                          </m:r>
                        </m:e>
                        <m:sub>
                          <m:r>
                            <a:rPr lang="en-US" altLang="zh-CN" b="1" i="1" kern="100">
                              <a:solidFill>
                                <a:srgbClr val="000000"/>
                              </a:solidFill>
                              <a:latin typeface="Cambria Math" panose="02040503050406030204" pitchFamily="18" charset="0"/>
                              <a:ea typeface="楷体_GB2312"/>
                              <a:cs typeface="Times New Roman" panose="02020603050405020304" pitchFamily="18" charset="0"/>
                            </a:rPr>
                            <m:t>𝜽</m:t>
                          </m:r>
                        </m:sub>
                      </m:sSub>
                      <m:nary>
                        <m:naryPr>
                          <m:chr m:val="∑"/>
                          <m:supHide m:val="on"/>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楷体_GB2312"/>
                              <a:cs typeface="Times New Roman" panose="02020603050405020304" pitchFamily="18" charset="0"/>
                            </a:rPr>
                            <m:t>𝑠</m:t>
                          </m:r>
                        </m:sub>
                        <m:sup/>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楷体_GB2312"/>
                                  <a:cs typeface="Times New Roman" panose="02020603050405020304" pitchFamily="18" charset="0"/>
                                </a:rPr>
                                <m:t>𝜇</m:t>
                              </m:r>
                            </m:e>
                            <m:sub>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kern="100">
                                      <a:solidFill>
                                        <a:srgbClr val="000000"/>
                                      </a:solidFill>
                                      <a:latin typeface="Cambria Math" panose="02040503050406030204" pitchFamily="18" charset="0"/>
                                      <a:ea typeface="楷体_GB2312"/>
                                      <a:cs typeface="Times New Roman" panose="02020603050405020304" pitchFamily="18" charset="0"/>
                                    </a:rPr>
                                    <m:t>𝜽</m:t>
                                  </m:r>
                                </m:sub>
                              </m:sSub>
                            </m:sub>
                          </m:sSub>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000000"/>
                                  </a:solidFill>
                                  <a:latin typeface="Cambria Math" panose="02040503050406030204" pitchFamily="18" charset="0"/>
                                  <a:ea typeface="楷体_GB2312"/>
                                  <a:cs typeface="Times New Roman" panose="02020603050405020304" pitchFamily="18" charset="0"/>
                                </a:rPr>
                                <m:t>𝑠</m:t>
                              </m:r>
                            </m:e>
                          </m:d>
                          <m:nary>
                            <m:naryPr>
                              <m:chr m:val="∑"/>
                              <m:supHide m:val="on"/>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楷体_GB2312"/>
                                  <a:cs typeface="Times New Roman" panose="02020603050405020304" pitchFamily="18" charset="0"/>
                                </a:rPr>
                                <m:t>𝑎</m:t>
                              </m:r>
                            </m:sub>
                            <m:sup/>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楷体_GB2312"/>
                                      <a:cs typeface="Times New Roman" panose="02020603050405020304" pitchFamily="18" charset="0"/>
                                    </a:rPr>
                                    <m:t>𝑞</m:t>
                                  </m:r>
                                </m:e>
                                <m:sub>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kern="100">
                                          <a:solidFill>
                                            <a:srgbClr val="000000"/>
                                          </a:solidFill>
                                          <a:latin typeface="Cambria Math" panose="02040503050406030204" pitchFamily="18" charset="0"/>
                                          <a:ea typeface="楷体_GB2312"/>
                                          <a:cs typeface="Times New Roman" panose="02020603050405020304" pitchFamily="18" charset="0"/>
                                        </a:rPr>
                                        <m:t>𝜽</m:t>
                                      </m:r>
                                    </m:sub>
                                  </m:sSub>
                                </m:sub>
                              </m:sSub>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000000"/>
                                      </a:solidFill>
                                      <a:latin typeface="Cambria Math" panose="02040503050406030204" pitchFamily="18" charset="0"/>
                                      <a:ea typeface="楷体_GB2312"/>
                                      <a:cs typeface="Times New Roman" panose="02020603050405020304" pitchFamily="18" charset="0"/>
                                    </a:rPr>
                                    <m:t>𝑠</m:t>
                                  </m:r>
                                  <m:r>
                                    <a:rPr lang="en-US" altLang="zh-CN" i="1" kern="100">
                                      <a:solidFill>
                                        <a:srgbClr val="000000"/>
                                      </a:solidFill>
                                      <a:latin typeface="Cambria Math" panose="02040503050406030204" pitchFamily="18" charset="0"/>
                                      <a:ea typeface="楷体_GB2312"/>
                                      <a:cs typeface="Times New Roman" panose="02020603050405020304" pitchFamily="18" charset="0"/>
                                    </a:rPr>
                                    <m:t>,</m:t>
                                  </m:r>
                                  <m:r>
                                    <a:rPr lang="en-US" altLang="zh-CN" i="1" kern="100">
                                      <a:solidFill>
                                        <a:srgbClr val="000000"/>
                                      </a:solidFill>
                                      <a:latin typeface="Cambria Math" panose="02040503050406030204" pitchFamily="18" charset="0"/>
                                      <a:ea typeface="楷体_GB2312"/>
                                      <a:cs typeface="Times New Roman" panose="02020603050405020304" pitchFamily="18" charset="0"/>
                                    </a:rPr>
                                    <m:t>𝑎</m:t>
                                  </m:r>
                                </m:e>
                              </m:d>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kern="100">
                                      <a:solidFill>
                                        <a:srgbClr val="000000"/>
                                      </a:solidFill>
                                      <a:latin typeface="Cambria Math" panose="02040503050406030204" pitchFamily="18" charset="0"/>
                                      <a:ea typeface="楷体_GB2312"/>
                                      <a:cs typeface="Times New Roman" panose="02020603050405020304" pitchFamily="18" charset="0"/>
                                    </a:rPr>
                                    <m:t>𝜽</m:t>
                                  </m:r>
                                </m:sub>
                              </m:sSub>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000000"/>
                                      </a:solidFill>
                                      <a:latin typeface="Cambria Math" panose="02040503050406030204" pitchFamily="18" charset="0"/>
                                      <a:ea typeface="楷体_GB2312"/>
                                      <a:cs typeface="Times New Roman" panose="02020603050405020304" pitchFamily="18" charset="0"/>
                                    </a:rPr>
                                    <m:t>𝑠</m:t>
                                  </m:r>
                                  <m:r>
                                    <a:rPr lang="en-US" altLang="zh-CN" i="1" kern="100">
                                      <a:solidFill>
                                        <a:srgbClr val="000000"/>
                                      </a:solidFill>
                                      <a:latin typeface="Cambria Math" panose="02040503050406030204" pitchFamily="18" charset="0"/>
                                      <a:ea typeface="楷体_GB2312"/>
                                      <a:cs typeface="Times New Roman" panose="02020603050405020304" pitchFamily="18" charset="0"/>
                                    </a:rPr>
                                    <m:t>,</m:t>
                                  </m:r>
                                  <m:r>
                                    <a:rPr lang="en-US" altLang="zh-CN" i="1" kern="100">
                                      <a:solidFill>
                                        <a:srgbClr val="000000"/>
                                      </a:solidFill>
                                      <a:latin typeface="Cambria Math" panose="02040503050406030204" pitchFamily="18" charset="0"/>
                                      <a:ea typeface="楷体_GB2312"/>
                                      <a:cs typeface="Times New Roman" panose="02020603050405020304" pitchFamily="18" charset="0"/>
                                    </a:rPr>
                                    <m:t>𝑎</m:t>
                                  </m:r>
                                </m:e>
                              </m:d>
                            </m:e>
                          </m:nary>
                        </m:e>
                      </m:nary>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solidFill>
                            <a:srgbClr val="000000"/>
                          </a:solidFill>
                          <a:latin typeface="Cambria Math" panose="02040503050406030204" pitchFamily="18" charset="0"/>
                          <a:ea typeface="楷体_GB2312"/>
                          <a:cs typeface="Times New Roman" panose="02020603050405020304" pitchFamily="18" charset="0"/>
                        </a:rPr>
                        <m:t>∝</m:t>
                      </m:r>
                      <m:nary>
                        <m:naryPr>
                          <m:chr m:val="∑"/>
                          <m:supHide m:val="on"/>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楷体_GB2312"/>
                              <a:cs typeface="Times New Roman" panose="02020603050405020304" pitchFamily="18" charset="0"/>
                            </a:rPr>
                            <m:t>𝑠</m:t>
                          </m:r>
                        </m:sub>
                        <m:sup/>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楷体_GB2312"/>
                                  <a:cs typeface="Times New Roman" panose="02020603050405020304" pitchFamily="18" charset="0"/>
                                </a:rPr>
                                <m:t>𝜇</m:t>
                              </m:r>
                            </m:e>
                            <m:sub>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kern="100">
                                      <a:solidFill>
                                        <a:srgbClr val="000000"/>
                                      </a:solidFill>
                                      <a:latin typeface="Cambria Math" panose="02040503050406030204" pitchFamily="18" charset="0"/>
                                      <a:ea typeface="楷体_GB2312"/>
                                      <a:cs typeface="Times New Roman" panose="02020603050405020304" pitchFamily="18" charset="0"/>
                                    </a:rPr>
                                    <m:t>𝜽</m:t>
                                  </m:r>
                                </m:sub>
                              </m:sSub>
                            </m:sub>
                          </m:sSub>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000000"/>
                                  </a:solidFill>
                                  <a:latin typeface="Cambria Math" panose="02040503050406030204" pitchFamily="18" charset="0"/>
                                  <a:ea typeface="楷体_GB2312"/>
                                  <a:cs typeface="Times New Roman" panose="02020603050405020304" pitchFamily="18" charset="0"/>
                                </a:rPr>
                                <m:t>𝑠</m:t>
                              </m:r>
                            </m:e>
                          </m:d>
                          <m:nary>
                            <m:naryPr>
                              <m:chr m:val="∑"/>
                              <m:supHide m:val="on"/>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solidFill>
                                    <a:srgbClr val="000000"/>
                                  </a:solidFill>
                                  <a:latin typeface="Cambria Math" panose="02040503050406030204" pitchFamily="18" charset="0"/>
                                  <a:ea typeface="楷体_GB2312"/>
                                  <a:cs typeface="Times New Roman" panose="02020603050405020304" pitchFamily="18" charset="0"/>
                                </a:rPr>
                                <m:t>𝑎</m:t>
                              </m:r>
                            </m:sub>
                            <m:sup/>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楷体_GB2312"/>
                                      <a:cs typeface="Times New Roman" panose="02020603050405020304" pitchFamily="18" charset="0"/>
                                    </a:rPr>
                                    <m:t>𝑞</m:t>
                                  </m:r>
                                </m:e>
                                <m:sub>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kern="100">
                                          <a:solidFill>
                                            <a:srgbClr val="000000"/>
                                          </a:solidFill>
                                          <a:latin typeface="Cambria Math" panose="02040503050406030204" pitchFamily="18" charset="0"/>
                                          <a:ea typeface="楷体_GB2312"/>
                                          <a:cs typeface="Times New Roman" panose="02020603050405020304" pitchFamily="18" charset="0"/>
                                        </a:rPr>
                                        <m:t>𝜽</m:t>
                                      </m:r>
                                    </m:sub>
                                  </m:sSub>
                                </m:sub>
                              </m:sSub>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000000"/>
                                      </a:solidFill>
                                      <a:latin typeface="Cambria Math" panose="02040503050406030204" pitchFamily="18" charset="0"/>
                                      <a:ea typeface="楷体_GB2312"/>
                                      <a:cs typeface="Times New Roman" panose="02020603050405020304" pitchFamily="18" charset="0"/>
                                    </a:rPr>
                                    <m:t>𝑠</m:t>
                                  </m:r>
                                  <m:r>
                                    <a:rPr lang="en-US" altLang="zh-CN" i="1" kern="100">
                                      <a:solidFill>
                                        <a:srgbClr val="000000"/>
                                      </a:solidFill>
                                      <a:latin typeface="Cambria Math" panose="02040503050406030204" pitchFamily="18" charset="0"/>
                                      <a:ea typeface="楷体_GB2312"/>
                                      <a:cs typeface="Times New Roman" panose="02020603050405020304" pitchFamily="18" charset="0"/>
                                    </a:rPr>
                                    <m:t>,</m:t>
                                  </m:r>
                                  <m:r>
                                    <a:rPr lang="en-US" altLang="zh-CN" i="1" kern="100">
                                      <a:solidFill>
                                        <a:srgbClr val="000000"/>
                                      </a:solidFill>
                                      <a:latin typeface="Cambria Math" panose="02040503050406030204" pitchFamily="18" charset="0"/>
                                      <a:ea typeface="楷体_GB2312"/>
                                      <a:cs typeface="Times New Roman" panose="02020603050405020304" pitchFamily="18" charset="0"/>
                                    </a:rPr>
                                    <m:t>𝑎</m:t>
                                  </m:r>
                                </m:e>
                              </m:d>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kern="100">
                                      <a:solidFill>
                                        <a:srgbClr val="000000"/>
                                      </a:solidFill>
                                      <a:latin typeface="Cambria Math" panose="02040503050406030204" pitchFamily="18" charset="0"/>
                                      <a:ea typeface="楷体_GB2312"/>
                                      <a:cs typeface="Times New Roman" panose="02020603050405020304" pitchFamily="18" charset="0"/>
                                    </a:rPr>
                                    <m:t>𝛻</m:t>
                                  </m:r>
                                </m:e>
                                <m:sub>
                                  <m:r>
                                    <a:rPr lang="en-US" altLang="zh-CN" b="1" i="1" kern="100">
                                      <a:solidFill>
                                        <a:srgbClr val="000000"/>
                                      </a:solidFill>
                                      <a:latin typeface="Cambria Math" panose="02040503050406030204" pitchFamily="18" charset="0"/>
                                      <a:ea typeface="楷体_GB2312"/>
                                      <a:cs typeface="Times New Roman" panose="02020603050405020304" pitchFamily="18" charset="0"/>
                                    </a:rPr>
                                    <m:t>𝜽</m:t>
                                  </m:r>
                                </m:sub>
                              </m:sSub>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楷体_GB2312"/>
                                      <a:cs typeface="Times New Roman" panose="02020603050405020304" pitchFamily="18" charset="0"/>
                                    </a:rPr>
                                    <m:t>𝜋</m:t>
                                  </m:r>
                                </m:e>
                                <m:sub>
                                  <m:r>
                                    <a:rPr lang="en-US" altLang="zh-CN" b="1" i="1" kern="100">
                                      <a:solidFill>
                                        <a:srgbClr val="000000"/>
                                      </a:solidFill>
                                      <a:latin typeface="Cambria Math" panose="02040503050406030204" pitchFamily="18" charset="0"/>
                                      <a:ea typeface="楷体_GB2312"/>
                                      <a:cs typeface="Times New Roman" panose="02020603050405020304" pitchFamily="18" charset="0"/>
                                    </a:rPr>
                                    <m:t>𝜽</m:t>
                                  </m:r>
                                </m:sub>
                              </m:sSub>
                              <m:r>
                                <a:rPr lang="en-US" altLang="zh-CN" i="1" kern="100">
                                  <a:solidFill>
                                    <a:srgbClr val="000000"/>
                                  </a:solidFill>
                                  <a:latin typeface="Cambria Math" panose="02040503050406030204" pitchFamily="18" charset="0"/>
                                  <a:ea typeface="楷体_GB2312"/>
                                  <a:cs typeface="Times New Roman" panose="02020603050405020304" pitchFamily="18" charset="0"/>
                                </a:rPr>
                                <m:t>(</m:t>
                              </m:r>
                              <m:r>
                                <a:rPr lang="en-US" altLang="zh-CN" i="1" kern="100">
                                  <a:solidFill>
                                    <a:srgbClr val="000000"/>
                                  </a:solidFill>
                                  <a:latin typeface="Cambria Math" panose="02040503050406030204" pitchFamily="18" charset="0"/>
                                  <a:ea typeface="楷体_GB2312"/>
                                  <a:cs typeface="Times New Roman" panose="02020603050405020304" pitchFamily="18" charset="0"/>
                                </a:rPr>
                                <m:t>𝑠</m:t>
                              </m:r>
                              <m:r>
                                <a:rPr lang="en-US" altLang="zh-CN" i="1" kern="100">
                                  <a:solidFill>
                                    <a:srgbClr val="000000"/>
                                  </a:solidFill>
                                  <a:latin typeface="Cambria Math" panose="02040503050406030204" pitchFamily="18" charset="0"/>
                                  <a:ea typeface="楷体_GB2312"/>
                                  <a:cs typeface="Times New Roman" panose="02020603050405020304" pitchFamily="18" charset="0"/>
                                </a:rPr>
                                <m:t>,</m:t>
                              </m:r>
                              <m:r>
                                <a:rPr lang="en-US" altLang="zh-CN" i="1" kern="100">
                                  <a:solidFill>
                                    <a:srgbClr val="000000"/>
                                  </a:solidFill>
                                  <a:latin typeface="Cambria Math" panose="02040503050406030204" pitchFamily="18" charset="0"/>
                                  <a:ea typeface="楷体_GB2312"/>
                                  <a:cs typeface="Times New Roman" panose="02020603050405020304" pitchFamily="18" charset="0"/>
                                </a:rPr>
                                <m:t>𝑎</m:t>
                              </m:r>
                              <m:r>
                                <a:rPr lang="en-US" altLang="zh-CN" i="1" kern="100">
                                  <a:solidFill>
                                    <a:srgbClr val="000000"/>
                                  </a:solidFill>
                                  <a:latin typeface="Cambria Math" panose="02040503050406030204" pitchFamily="18" charset="0"/>
                                  <a:ea typeface="楷体_GB2312"/>
                                  <a:cs typeface="Times New Roman" panose="02020603050405020304" pitchFamily="18" charset="0"/>
                                </a:rPr>
                                <m:t>)</m:t>
                              </m:r>
                            </m:e>
                          </m:nary>
                        </m:e>
                      </m:nary>
                    </m:oMath>
                  </m:oMathPara>
                </a14:m>
                <a:endParaRPr lang="zh-CN" altLang="en-US" dirty="0"/>
              </a:p>
            </p:txBody>
          </p:sp>
        </mc:Choice>
        <mc:Fallback xmlns="">
          <p:sp>
            <p:nvSpPr>
              <p:cNvPr id="8" name="矩形 7">
                <a:extLst>
                  <a:ext uri="{FF2B5EF4-FFF2-40B4-BE49-F238E27FC236}">
                    <a16:creationId xmlns:a16="http://schemas.microsoft.com/office/drawing/2014/main" id="{BC3F4C5B-26F4-426D-9871-4CA047913DE0}"/>
                  </a:ext>
                </a:extLst>
              </p:cNvPr>
              <p:cNvSpPr>
                <a:spLocks noRot="1" noChangeAspect="1" noMove="1" noResize="1" noEditPoints="1" noAdjustHandles="1" noChangeArrowheads="1" noChangeShapeType="1" noTextEdit="1"/>
              </p:cNvSpPr>
              <p:nvPr/>
            </p:nvSpPr>
            <p:spPr>
              <a:xfrm>
                <a:off x="2846363" y="1194948"/>
                <a:ext cx="6096000" cy="210891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2637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基于蒙特卡洛采样的策略梯度法</a:t>
              </a:r>
              <a:endPar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三、基于策略的强化学习</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A900A8E-7EE8-4E4A-9B7C-DC32E130C3E8}"/>
                  </a:ext>
                </a:extLst>
              </p:cNvPr>
              <p:cNvSpPr/>
              <p:nvPr/>
            </p:nvSpPr>
            <p:spPr>
              <a:xfrm>
                <a:off x="370449" y="1613551"/>
                <a:ext cx="4839285" cy="4273093"/>
              </a:xfrm>
              <a:prstGeom prst="rect">
                <a:avLst/>
              </a:prstGeom>
            </p:spPr>
            <p:txBody>
              <a:bodyPr wrap="square">
                <a:spAutoFit/>
              </a:bodyPr>
              <a:lstStyle/>
              <a:p>
                <a:pPr algn="just">
                  <a:lnSpc>
                    <a:spcPct val="20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e>
                      </m:d>
                      <m:r>
                        <m:rPr>
                          <m:aln/>
                        </m:rP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sub>
                        <m:sup/>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b>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d>
                          <m:nary>
                            <m:naryPr>
                              <m:chr m:val="∑"/>
                              <m:supHide m:val="on"/>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sub>
                            <m:sup/>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e>
                          </m:nary>
                        </m:e>
                      </m:nary>
                    </m:oMath>
                    <m:oMath xmlns:m="http://schemas.openxmlformats.org/officeDocument/2006/math">
                      <m:r>
                        <m:rPr>
                          <m:aln/>
                        </m:rPr>
                        <a:rPr lang="en-US" altLang="zh-CN" sz="1400" i="1" kern="100">
                          <a:latin typeface="Cambria Math" panose="02040503050406030204" pitchFamily="18" charset="0"/>
                          <a:ea typeface="等线" panose="02010600030101010101" pitchFamily="2" charset="-122"/>
                          <a:cs typeface="Times New Roman" panose="02020603050405020304" pitchFamily="18" charset="0"/>
                        </a:rPr>
                        <m:t>=</m:t>
                      </m:r>
                      <m:nary>
                        <m:naryPr>
                          <m:chr m:val="∑"/>
                          <m:supHide m:val="on"/>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sub>
                        <m:sup/>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b>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e>
                          </m:d>
                          <m:nary>
                            <m:naryPr>
                              <m:chr m:val="∑"/>
                              <m:supHide m:val="on"/>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sub>
                            <m:sup/>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num>
                                    <m:den>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den>
                                  </m:f>
                                </m:e>
                              </m:d>
                            </m:e>
                          </m:nary>
                        </m:e>
                      </m:nary>
                    </m:oMath>
                    <m:oMath xmlns:m="http://schemas.openxmlformats.org/officeDocument/2006/math">
                      <m:r>
                        <m:rPr>
                          <m:aln/>
                        </m:rPr>
                        <a:rPr lang="en-US" altLang="zh-CN" sz="14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b="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num>
                            <m:den>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den>
                          </m:f>
                        </m:e>
                      </m:d>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200000"/>
                  </a:lnSpc>
                  <a:spcAft>
                    <a:spcPts val="0"/>
                  </a:spcAft>
                </a:pPr>
                <a14:m>
                  <m:oMathPara xmlns:m="http://schemas.openxmlformats.org/officeDocument/2006/math">
                    <m:oMathParaPr>
                      <m:jc m:val="centerGroup"/>
                    </m:oMathParaPr>
                    <m:oMath xmlns:m="http://schemas.openxmlformats.org/officeDocument/2006/math">
                      <m:r>
                        <m:rPr>
                          <m:aln/>
                        </m:rPr>
                        <a:rPr lang="en-US" altLang="zh-CN" sz="14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b="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𝑞</m:t>
                              </m:r>
                            </m:e>
                            <m:sub>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e>
                          </m:func>
                        </m:e>
                      </m:d>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2000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上述推导中利用了</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a:solidFill>
                              <a:srgbClr val="000000"/>
                            </a:solidFill>
                            <a:latin typeface="Cambria Math" panose="02040503050406030204" pitchFamily="18" charset="0"/>
                            <a:ea typeface="楷体_GB2312"/>
                            <a:cs typeface="Times New Roman" panose="02020603050405020304" pitchFamily="18" charset="0"/>
                          </a:rPr>
                          <m:t>𝛻</m:t>
                        </m:r>
                      </m:e>
                      <m:sub>
                        <m:r>
                          <a:rPr lang="en-US" altLang="zh-CN" sz="1400" b="1" i="1">
                            <a:solidFill>
                              <a:srgbClr val="000000"/>
                            </a:solidFill>
                            <a:latin typeface="Cambria Math" panose="02040503050406030204" pitchFamily="18" charset="0"/>
                            <a:ea typeface="楷体_GB2312"/>
                            <a:cs typeface="Times New Roman" panose="02020603050405020304" pitchFamily="18" charset="0"/>
                          </a:rPr>
                          <m:t>𝜽</m:t>
                        </m:r>
                      </m:sub>
                    </m:sSub>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ln</m:t>
                        </m:r>
                      </m:fName>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sz="1400" b="1" i="1">
                                <a:solidFill>
                                  <a:srgbClr val="000000"/>
                                </a:solidFill>
                                <a:latin typeface="Cambria Math" panose="02040503050406030204" pitchFamily="18" charset="0"/>
                                <a:ea typeface="楷体_GB2312"/>
                                <a:cs typeface="Times New Roman" panose="02020603050405020304" pitchFamily="18" charset="0"/>
                              </a:rPr>
                              <m:t>𝜽</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d>
                      </m:e>
                    </m:func>
                    <m:r>
                      <a:rPr lang="en-US" altLang="zh-CN" sz="1400">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Ine</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m:t>
                            </m:r>
                          </m:e>
                          <m:sub>
                            <m:r>
                              <a:rPr lang="en-US" altLang="zh-CN" sz="1400" b="1" i="1">
                                <a:solidFill>
                                  <a:srgbClr val="000000"/>
                                </a:solidFill>
                                <a:latin typeface="Cambria Math" panose="02040503050406030204" pitchFamily="18" charset="0"/>
                                <a:ea typeface="楷体_GB2312"/>
                                <a:cs typeface="Times New Roman" panose="02020603050405020304" pitchFamily="18" charset="0"/>
                              </a:rPr>
                              <m:t>𝜽</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sz="1400" b="1" i="1">
                                <a:solidFill>
                                  <a:srgbClr val="000000"/>
                                </a:solidFill>
                                <a:latin typeface="Cambria Math" panose="02040503050406030204" pitchFamily="18" charset="0"/>
                                <a:ea typeface="楷体_GB2312"/>
                                <a:cs typeface="Times New Roman" panose="02020603050405020304" pitchFamily="18" charset="0"/>
                              </a:rPr>
                              <m:t>𝜽</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d>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sz="1400" b="1" i="1">
                                <a:solidFill>
                                  <a:srgbClr val="000000"/>
                                </a:solidFill>
                                <a:latin typeface="Cambria Math" panose="02040503050406030204" pitchFamily="18" charset="0"/>
                                <a:ea typeface="楷体_GB2312"/>
                                <a:cs typeface="Times New Roman" panose="02020603050405020304" pitchFamily="18" charset="0"/>
                              </a:rPr>
                              <m:t>𝜽</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d>
                      </m:den>
                    </m:f>
                    <m:r>
                      <a:rPr lang="en-US" altLang="zh-CN" sz="1400">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a:solidFill>
                                  <a:srgbClr val="000000"/>
                                </a:solidFill>
                                <a:latin typeface="Cambria Math" panose="02040503050406030204" pitchFamily="18" charset="0"/>
                                <a:ea typeface="楷体_GB2312"/>
                                <a:cs typeface="Times New Roman" panose="02020603050405020304" pitchFamily="18" charset="0"/>
                              </a:rPr>
                              <m:t>𝛻</m:t>
                            </m:r>
                          </m:e>
                          <m:sub>
                            <m:r>
                              <a:rPr lang="en-US" altLang="zh-CN" sz="1400" b="1" i="1">
                                <a:solidFill>
                                  <a:srgbClr val="000000"/>
                                </a:solidFill>
                                <a:latin typeface="Cambria Math" panose="02040503050406030204" pitchFamily="18" charset="0"/>
                                <a:ea typeface="楷体_GB2312"/>
                                <a:cs typeface="Times New Roman" panose="02020603050405020304" pitchFamily="18" charset="0"/>
                              </a:rPr>
                              <m:t>𝜽</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sz="1400" b="1" i="1">
                                <a:solidFill>
                                  <a:srgbClr val="000000"/>
                                </a:solidFill>
                                <a:latin typeface="Cambria Math" panose="02040503050406030204" pitchFamily="18" charset="0"/>
                                <a:ea typeface="楷体_GB2312"/>
                                <a:cs typeface="Times New Roman" panose="02020603050405020304" pitchFamily="18" charset="0"/>
                              </a:rPr>
                              <m:t>𝜽</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d>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sz="1400" b="1" i="1">
                                <a:solidFill>
                                  <a:srgbClr val="000000"/>
                                </a:solidFill>
                                <a:latin typeface="Cambria Math" panose="02040503050406030204" pitchFamily="18" charset="0"/>
                                <a:ea typeface="楷体_GB2312"/>
                                <a:cs typeface="Times New Roman" panose="02020603050405020304" pitchFamily="18" charset="0"/>
                              </a:rPr>
                              <m:t>𝜽</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𝑠</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d>
                      </m:den>
                    </m:f>
                  </m:oMath>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A900A8E-7EE8-4E4A-9B7C-DC32E130C3E8}"/>
                  </a:ext>
                </a:extLst>
              </p:cNvPr>
              <p:cNvSpPr>
                <a:spLocks noRot="1" noChangeAspect="1" noMove="1" noResize="1" noEditPoints="1" noAdjustHandles="1" noChangeArrowheads="1" noChangeShapeType="1" noTextEdit="1"/>
              </p:cNvSpPr>
              <p:nvPr/>
            </p:nvSpPr>
            <p:spPr>
              <a:xfrm>
                <a:off x="370449" y="1613551"/>
                <a:ext cx="4839285" cy="42730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534A4F3-DBB5-43E0-B01F-EBD6712F289A}"/>
                  </a:ext>
                </a:extLst>
              </p:cNvPr>
              <p:cNvSpPr/>
              <p:nvPr/>
            </p:nvSpPr>
            <p:spPr>
              <a:xfrm>
                <a:off x="5744308" y="2497305"/>
                <a:ext cx="6316394" cy="2745688"/>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由于</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𝑞</m:t>
                        </m:r>
                      </m:e>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sz="1600" b="1" i="1">
                                <a:solidFill>
                                  <a:srgbClr val="000000"/>
                                </a:solidFill>
                                <a:latin typeface="Cambria Math" panose="02040503050406030204" pitchFamily="18" charset="0"/>
                                <a:ea typeface="楷体_GB2312"/>
                                <a:cs typeface="Times New Roman" panose="02020603050405020304" pitchFamily="18" charset="0"/>
                              </a:rPr>
                              <m:t>𝜽</m:t>
                            </m:r>
                          </m:sub>
                        </m:sSub>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latin typeface="Cambria Math" panose="02040503050406030204" pitchFamily="18" charset="0"/>
                            <a:ea typeface="楷体_GB2312"/>
                            <a:cs typeface="Times New Roman" panose="02020603050405020304" pitchFamily="18" charset="0"/>
                          </a:rPr>
                          <m:t>𝔼</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sub>
                    </m:sSub>
                    <m:d>
                      <m:dPr>
                        <m:begChr m:val="["/>
                        <m:endChr m:val="]"/>
                        <m:ctrlPr>
                          <a:rPr lang="zh-CN" altLang="zh-CN" sz="16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𝐺</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e>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因此存在</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可变形如下：</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e>
                      </m:d>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b="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600" b="1"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b>
                              </m:sSub>
                            </m:e>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func>
                            <m:func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e>
                          </m:func>
                        </m:e>
                      </m:d>
                    </m:oMath>
                    <m:oMath xmlns:m="http://schemas.openxmlformats.org/officeDocument/2006/math">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b="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func>
                            <m:func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d>
                            </m:e>
                          </m:func>
                        </m:e>
                      </m:d>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𝒯</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表示从状态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开始执行动作</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得到的一条轨迹（不包括</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𝐺</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为从状态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开始沿着轨迹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𝒯</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运动所得回报。可以使用蒙特卡洛采样法来求解，即算法只需根据策略来采样一个状态</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、一个动作</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和将来的轨迹，就能构造公式中求取期望所对应的一个样本。</a:t>
                </a:r>
              </a:p>
            </p:txBody>
          </p:sp>
        </mc:Choice>
        <mc:Fallback xmlns="">
          <p:sp>
            <p:nvSpPr>
              <p:cNvPr id="9" name="矩形 8">
                <a:extLst>
                  <a:ext uri="{FF2B5EF4-FFF2-40B4-BE49-F238E27FC236}">
                    <a16:creationId xmlns:a16="http://schemas.microsoft.com/office/drawing/2014/main" id="{C534A4F3-DBB5-43E0-B01F-EBD6712F289A}"/>
                  </a:ext>
                </a:extLst>
              </p:cNvPr>
              <p:cNvSpPr>
                <a:spLocks noRot="1" noChangeAspect="1" noMove="1" noResize="1" noEditPoints="1" noAdjustHandles="1" noChangeArrowheads="1" noChangeShapeType="1" noTextEdit="1"/>
              </p:cNvSpPr>
              <p:nvPr/>
            </p:nvSpPr>
            <p:spPr>
              <a:xfrm>
                <a:off x="5744308" y="2497305"/>
                <a:ext cx="6316394" cy="2745688"/>
              </a:xfrm>
              <a:prstGeom prst="rect">
                <a:avLst/>
              </a:prstGeom>
              <a:blipFill>
                <a:blip r:embed="rId4"/>
                <a:stretch>
                  <a:fillRect l="-483" r="-579" b="-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3337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强化学习的若干术语概念</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p:sp>
        <p:nvSpPr>
          <p:cNvPr id="24" name="矩形: 圆角 6">
            <a:extLst>
              <a:ext uri="{FF2B5EF4-FFF2-40B4-BE49-F238E27FC236}">
                <a16:creationId xmlns:a16="http://schemas.microsoft.com/office/drawing/2014/main" id="{15B72201-1606-4C88-8F91-839FBCDACE0A}"/>
              </a:ext>
            </a:extLst>
          </p:cNvPr>
          <p:cNvSpPr/>
          <p:nvPr/>
        </p:nvSpPr>
        <p:spPr>
          <a:xfrm>
            <a:off x="368875" y="2124223"/>
            <a:ext cx="6491470" cy="353943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368875" y="2321191"/>
            <a:ext cx="6242940" cy="3539430"/>
          </a:xfrm>
          <a:prstGeom prst="rect">
            <a:avLst/>
          </a:prstGeom>
        </p:spPr>
        <p:txBody>
          <a:bodyPr wrap="square">
            <a:spAutoFit/>
          </a:bodyPr>
          <a:lstStyle/>
          <a:p>
            <a:pPr marL="285750" indent="-285750" algn="just">
              <a:buFont typeface="Wingdings" panose="05000000000000000000" pitchFamily="2" charset="2"/>
              <a:buChar char="l"/>
            </a:pP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智能体（</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agent</a:t>
            </a: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：智能体是强化学习算法的主体，它能够根据经验做出主观判断并执行动作，是整个智能系统的核心。</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环境（</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environment</a:t>
            </a: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智能体以外的一切统称为环境，环境在与智能体的交互中，能被智能体所采取的动作影响，同时环境也能向智能体反馈状态和奖励。虽说智能体以外的一切都可视为环境，但在设计算法时常常会排除不相关的因素建立一个理想的环境模型来对算法功能进行模拟。</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state</a:t>
            </a:r>
            <a:r>
              <a:rPr lang="zh-CN"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：状态可以理解为智能体对环境的一种理解和编码，通常包含了对智能体所采取决策产生影响的信息。</a:t>
            </a:r>
          </a:p>
          <a:p>
            <a:pPr marL="285750" indent="-285750" algn="just">
              <a:buFont typeface="Wingdings" panose="05000000000000000000" pitchFamily="2" charset="2"/>
              <a:buChar char="l"/>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DF4E9136-E7D5-4F85-B6AB-FE01896E4C87}"/>
              </a:ext>
            </a:extLst>
          </p:cNvPr>
          <p:cNvPicPr>
            <a:picLocks noChangeAspect="1"/>
          </p:cNvPicPr>
          <p:nvPr/>
        </p:nvPicPr>
        <p:blipFill>
          <a:blip r:embed="rId3"/>
          <a:stretch>
            <a:fillRect/>
          </a:stretch>
        </p:blipFill>
        <p:spPr>
          <a:xfrm>
            <a:off x="7438959" y="2543317"/>
            <a:ext cx="3867175" cy="2551227"/>
          </a:xfrm>
          <a:prstGeom prst="rect">
            <a:avLst/>
          </a:prstGeom>
        </p:spPr>
      </p:pic>
    </p:spTree>
    <p:extLst>
      <p:ext uri="{BB962C8B-B14F-4D97-AF65-F5344CB8AC3E}">
        <p14:creationId xmlns:p14="http://schemas.microsoft.com/office/powerpoint/2010/main" val="2068928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基于蒙特卡洛采样的策略梯度法</a:t>
              </a:r>
              <a:endPar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三、基于策略的强化学习</a:t>
            </a:r>
          </a:p>
        </p:txBody>
      </p:sp>
      <p:grpSp>
        <p:nvGrpSpPr>
          <p:cNvPr id="10" name="组合 9">
            <a:extLst>
              <a:ext uri="{FF2B5EF4-FFF2-40B4-BE49-F238E27FC236}">
                <a16:creationId xmlns:a16="http://schemas.microsoft.com/office/drawing/2014/main" id="{93D11117-2670-47A7-ADA8-FC258174BBA9}"/>
              </a:ext>
            </a:extLst>
          </p:cNvPr>
          <p:cNvGrpSpPr/>
          <p:nvPr/>
        </p:nvGrpSpPr>
        <p:grpSpPr>
          <a:xfrm>
            <a:off x="6771250" y="2491769"/>
            <a:ext cx="4616687" cy="2518600"/>
            <a:chOff x="6282771" y="2107253"/>
            <a:chExt cx="4616687" cy="2518600"/>
          </a:xfrm>
        </p:grpSpPr>
        <p:pic>
          <p:nvPicPr>
            <p:cNvPr id="7" name="图片 6">
              <a:extLst>
                <a:ext uri="{FF2B5EF4-FFF2-40B4-BE49-F238E27FC236}">
                  <a16:creationId xmlns:a16="http://schemas.microsoft.com/office/drawing/2014/main" id="{B1BE39FB-4F7A-48B1-B044-75A144604865}"/>
                </a:ext>
              </a:extLst>
            </p:cNvPr>
            <p:cNvPicPr>
              <a:picLocks noChangeAspect="1"/>
            </p:cNvPicPr>
            <p:nvPr/>
          </p:nvPicPr>
          <p:blipFill>
            <a:blip r:embed="rId3"/>
            <a:stretch>
              <a:fillRect/>
            </a:stretch>
          </p:blipFill>
          <p:spPr>
            <a:xfrm>
              <a:off x="6282771" y="2107253"/>
              <a:ext cx="4616687" cy="730288"/>
            </a:xfrm>
            <a:prstGeom prst="rect">
              <a:avLst/>
            </a:prstGeom>
          </p:spPr>
        </p:pic>
        <p:pic>
          <p:nvPicPr>
            <p:cNvPr id="8" name="图片 7">
              <a:extLst>
                <a:ext uri="{FF2B5EF4-FFF2-40B4-BE49-F238E27FC236}">
                  <a16:creationId xmlns:a16="http://schemas.microsoft.com/office/drawing/2014/main" id="{809D635D-1B6B-45DD-BC5C-407E5874D34C}"/>
                </a:ext>
              </a:extLst>
            </p:cNvPr>
            <p:cNvPicPr>
              <a:picLocks noChangeAspect="1"/>
            </p:cNvPicPr>
            <p:nvPr/>
          </p:nvPicPr>
          <p:blipFill>
            <a:blip r:embed="rId4"/>
            <a:stretch>
              <a:fillRect/>
            </a:stretch>
          </p:blipFill>
          <p:spPr>
            <a:xfrm>
              <a:off x="6282771" y="2714405"/>
              <a:ext cx="4534133" cy="1911448"/>
            </a:xfrm>
            <a:prstGeom prst="rect">
              <a:avLst/>
            </a:prstGeom>
          </p:spPr>
        </p:pic>
      </p:gr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00AEC88-D8A2-455E-84E0-885741BFB055}"/>
                  </a:ext>
                </a:extLst>
              </p:cNvPr>
              <p:cNvSpPr/>
              <p:nvPr/>
            </p:nvSpPr>
            <p:spPr>
              <a:xfrm>
                <a:off x="159017" y="1865987"/>
                <a:ext cx="6270300" cy="3742050"/>
              </a:xfrm>
              <a:prstGeom prst="rect">
                <a:avLst/>
              </a:prstGeom>
            </p:spPr>
            <p:txBody>
              <a:bodyPr wrap="square">
                <a:spAutoFit/>
              </a:bodyPr>
              <a:lstStyle/>
              <a:p>
                <a:pPr indent="266700" algn="just">
                  <a:lnSpc>
                    <a:spcPct val="150000"/>
                  </a:lnSpc>
                  <a:spcBef>
                    <a:spcPts val="600"/>
                  </a:spcBef>
                  <a:spcAft>
                    <a:spcPts val="0"/>
                  </a:spcAft>
                </a:pPr>
                <a:r>
                  <a:rPr lang="zh-CN" altLang="en-US" sz="1600" dirty="0">
                    <a:solidFill>
                      <a:srgbClr val="000000"/>
                    </a:solidFill>
                    <a:latin typeface="Times New Roman" panose="02020603050405020304" pitchFamily="18" charset="0"/>
                    <a:ea typeface="楷体_GB2312"/>
                    <a:cs typeface="Times New Roman" panose="02020603050405020304" pitchFamily="18" charset="0"/>
                  </a:rPr>
                  <a:t>上述</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估计策略梯度的算法称为</a:t>
                </a:r>
                <a:r>
                  <a:rPr lang="en-US" altLang="zh-CN" sz="1600" dirty="0">
                    <a:solidFill>
                      <a:srgbClr val="FF0000"/>
                    </a:solidFill>
                    <a:latin typeface="Times New Roman" panose="02020603050405020304" pitchFamily="18" charset="0"/>
                    <a:ea typeface="楷体_GB2312"/>
                    <a:cs typeface="Times New Roman" panose="02020603050405020304" pitchFamily="18" charset="0"/>
                  </a:rPr>
                  <a:t>REINFORCE</a:t>
                </a:r>
                <a:r>
                  <a:rPr lang="zh-CN" altLang="en-US" sz="1600" dirty="0">
                    <a:solidFill>
                      <a:srgbClr val="FF0000"/>
                    </a:solidFill>
                    <a:latin typeface="Times New Roman" panose="02020603050405020304" pitchFamily="18" charset="0"/>
                    <a:ea typeface="楷体_GB2312"/>
                    <a:cs typeface="Times New Roman" panose="02020603050405020304" pitchFamily="18" charset="0"/>
                  </a:rPr>
                  <a:t>强化</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，其流程如算法</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6.9</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所示。在这个算法中，通过利用采样得到的轨迹片段来估计梯度，并使用梯度上升法来优化策略。注意算法</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6.9</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中第</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行的更新公式</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中</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多了一个</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𝛾</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，这个差别正是由前文所说的公式推导时假设</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𝛾</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导致的。在实现中，这个</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𝛾</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常常会被省略。另一个需要注意的地方是算法</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6.9</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的第</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行中参数与梯度相加而非减去梯度，这是由于算法的目标是最大化</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𝐽</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b="1" i="1">
                        <a:solidFill>
                          <a:srgbClr val="000000"/>
                        </a:solidFill>
                        <a:latin typeface="Cambria Math" panose="02040503050406030204" pitchFamily="18" charset="0"/>
                        <a:ea typeface="楷体_GB2312"/>
                        <a:cs typeface="Times New Roman" panose="02020603050405020304" pitchFamily="18" charset="0"/>
                      </a:rPr>
                      <m:t>𝜽</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而不是经常所采用的最小化该函数的方法。</a:t>
                </a: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算法</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6.9</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通过执行完一个完整片段所得实际反馈值来估计策略梯度，这一点和策略评估的蒙特卡洛法很相似，两个算法都要求问题是分段的，且只有在一个片段结束后算法才能进行更新操作。</a:t>
                </a:r>
              </a:p>
            </p:txBody>
          </p:sp>
        </mc:Choice>
        <mc:Fallback xmlns="">
          <p:sp>
            <p:nvSpPr>
              <p:cNvPr id="11" name="矩形 10">
                <a:extLst>
                  <a:ext uri="{FF2B5EF4-FFF2-40B4-BE49-F238E27FC236}">
                    <a16:creationId xmlns:a16="http://schemas.microsoft.com/office/drawing/2014/main" id="{C00AEC88-D8A2-455E-84E0-885741BFB055}"/>
                  </a:ext>
                </a:extLst>
              </p:cNvPr>
              <p:cNvSpPr>
                <a:spLocks noRot="1" noChangeAspect="1" noMove="1" noResize="1" noEditPoints="1" noAdjustHandles="1" noChangeArrowheads="1" noChangeShapeType="1" noTextEdit="1"/>
              </p:cNvSpPr>
              <p:nvPr/>
            </p:nvSpPr>
            <p:spPr>
              <a:xfrm>
                <a:off x="159017" y="1865987"/>
                <a:ext cx="6270300" cy="3742050"/>
              </a:xfrm>
              <a:prstGeom prst="rect">
                <a:avLst/>
              </a:prstGeom>
              <a:blipFill>
                <a:blip r:embed="rId5"/>
                <a:stretch>
                  <a:fillRect l="-486" r="-3790" b="-1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751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79" y="743673"/>
            <a:ext cx="8129244" cy="481209"/>
            <a:chOff x="4099943" y="2836578"/>
            <a:chExt cx="2799211" cy="481209"/>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099943" y="2836578"/>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839601" y="2870523"/>
              <a:ext cx="2059553" cy="400110"/>
            </a:xfrm>
            <a:prstGeom prst="rect">
              <a:avLst/>
            </a:prstGeom>
          </p:spPr>
          <p:txBody>
            <a:bodyPr wrap="square">
              <a:spAutoFit/>
            </a:bodyPr>
            <a:lstStyle/>
            <a:p>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策略评估：</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Actor-Critic</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算法</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441694"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三、基于策略的强化学习</a:t>
            </a:r>
          </a:p>
        </p:txBody>
      </p:sp>
      <p:grpSp>
        <p:nvGrpSpPr>
          <p:cNvPr id="12" name="组合 11">
            <a:extLst>
              <a:ext uri="{FF2B5EF4-FFF2-40B4-BE49-F238E27FC236}">
                <a16:creationId xmlns:a16="http://schemas.microsoft.com/office/drawing/2014/main" id="{A83BE345-B953-4E3B-B432-30D79336575F}"/>
              </a:ext>
            </a:extLst>
          </p:cNvPr>
          <p:cNvGrpSpPr/>
          <p:nvPr/>
        </p:nvGrpSpPr>
        <p:grpSpPr>
          <a:xfrm>
            <a:off x="6920725" y="2382461"/>
            <a:ext cx="4556204" cy="2891306"/>
            <a:chOff x="6048528" y="2471556"/>
            <a:chExt cx="4556204" cy="2891306"/>
          </a:xfrm>
        </p:grpSpPr>
        <p:pic>
          <p:nvPicPr>
            <p:cNvPr id="2" name="图片 1">
              <a:extLst>
                <a:ext uri="{FF2B5EF4-FFF2-40B4-BE49-F238E27FC236}">
                  <a16:creationId xmlns:a16="http://schemas.microsoft.com/office/drawing/2014/main" id="{F584C212-4855-4B69-969A-71DDCEDE2709}"/>
                </a:ext>
              </a:extLst>
            </p:cNvPr>
            <p:cNvPicPr>
              <a:picLocks noChangeAspect="1"/>
            </p:cNvPicPr>
            <p:nvPr/>
          </p:nvPicPr>
          <p:blipFill>
            <a:blip r:embed="rId3"/>
            <a:stretch>
              <a:fillRect/>
            </a:stretch>
          </p:blipFill>
          <p:spPr>
            <a:xfrm>
              <a:off x="6048528" y="2471556"/>
              <a:ext cx="4530958" cy="1324043"/>
            </a:xfrm>
            <a:prstGeom prst="rect">
              <a:avLst/>
            </a:prstGeom>
          </p:spPr>
        </p:pic>
        <p:pic>
          <p:nvPicPr>
            <p:cNvPr id="9" name="图片 8">
              <a:extLst>
                <a:ext uri="{FF2B5EF4-FFF2-40B4-BE49-F238E27FC236}">
                  <a16:creationId xmlns:a16="http://schemas.microsoft.com/office/drawing/2014/main" id="{4EC14069-FB45-4FDA-85BE-0A3CF03262A5}"/>
                </a:ext>
              </a:extLst>
            </p:cNvPr>
            <p:cNvPicPr>
              <a:picLocks noChangeAspect="1"/>
            </p:cNvPicPr>
            <p:nvPr/>
          </p:nvPicPr>
          <p:blipFill>
            <a:blip r:embed="rId4"/>
            <a:stretch>
              <a:fillRect/>
            </a:stretch>
          </p:blipFill>
          <p:spPr>
            <a:xfrm>
              <a:off x="6096000" y="3699076"/>
              <a:ext cx="4508732" cy="1663786"/>
            </a:xfrm>
            <a:prstGeom prst="rect">
              <a:avLst/>
            </a:prstGeom>
          </p:spPr>
        </p:pic>
      </p:gr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978CCF3-978E-407F-9E7C-8B20318F4CA4}"/>
                  </a:ext>
                </a:extLst>
              </p:cNvPr>
              <p:cNvSpPr/>
              <p:nvPr/>
            </p:nvSpPr>
            <p:spPr>
              <a:xfrm>
                <a:off x="0" y="1918522"/>
                <a:ext cx="6691532" cy="4538743"/>
              </a:xfrm>
              <a:prstGeom prst="rect">
                <a:avLst/>
              </a:prstGeom>
            </p:spPr>
            <p:txBody>
              <a:bodyPr wrap="square">
                <a:spAutoFit/>
              </a:bodyPr>
              <a:lstStyle/>
              <a:p>
                <a:pPr marL="285750" indent="-285750" algn="just">
                  <a:lnSpc>
                    <a:spcPts val="22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是否能够从时序差分的角度设计一个策略梯度求解方法呢？时序差分与蒙特卡洛采样的核心差别在于使用下一时刻状态的价值函数来估计当前状态的价值函数，而不是使用整个片段的反馈值，体现在算法中即使用</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𝑅</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𝛾</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𝑉</m:t>
                        </m:r>
                      </m:e>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𝜋</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𝜃</m:t>
                            </m:r>
                          </m:sub>
                        </m:sSub>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𝑠</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来代替算法</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6.9</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中的变量</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𝐺</m:t>
                    </m:r>
                  </m:oMath>
                </a14:m>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。算法</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6.10</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给出了基于时序差分的策略梯度法的流程</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（替换</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REINFORCE</a:t>
                </a:r>
                <a:r>
                  <a:rPr lang="zh-CN" altLang="en-US"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其名称为</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Actor-Critic</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算法</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在算法</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6.10</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中，第</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9</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行用</a:t>
                </a:r>
                <a14:m>
                  <m:oMath xmlns:m="http://schemas.openxmlformats.org/officeDocument/2006/math">
                    <m:r>
                      <a:rPr lang="en-US" altLang="zh-CN" sz="1600" i="1">
                        <a:latin typeface="Cambria Math" panose="02040503050406030204" pitchFamily="18" charset="0"/>
                      </a:rPr>
                      <m:t>𝑅</m:t>
                    </m:r>
                    <m:r>
                      <a:rPr lang="en-US" altLang="zh-CN" sz="1600" i="1">
                        <a:latin typeface="Cambria Math" panose="02040503050406030204" pitchFamily="18" charset="0"/>
                      </a:rPr>
                      <m:t>+</m:t>
                    </m:r>
                    <m:r>
                      <a:rPr lang="en-US" altLang="zh-CN" sz="1600" i="1">
                        <a:latin typeface="Cambria Math" panose="02040503050406030204" pitchFamily="18" charset="0"/>
                      </a:rPr>
                      <m:t>𝛾</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𝑉</m:t>
                        </m:r>
                      </m:e>
                      <m:sub>
                        <m:r>
                          <a:rPr lang="en-US" altLang="zh-CN" sz="1600" b="1" i="1">
                            <a:latin typeface="Cambria Math" panose="02040503050406030204" pitchFamily="18" charset="0"/>
                          </a:rPr>
                          <m:t>𝒘</m:t>
                        </m:r>
                      </m:sub>
                    </m:sSub>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𝑠</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作为</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𝑞</m:t>
                        </m:r>
                      </m:e>
                      <m: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𝜋</m:t>
                            </m:r>
                          </m:e>
                          <m:sub>
                            <m:r>
                              <a:rPr lang="en-US" altLang="zh-CN" sz="1600" i="1">
                                <a:latin typeface="Cambria Math" panose="02040503050406030204" pitchFamily="18" charset="0"/>
                              </a:rPr>
                              <m:t>𝜃</m:t>
                            </m:r>
                          </m:sub>
                        </m:sSub>
                      </m:sub>
                    </m:sSub>
                    <m:r>
                      <a:rPr lang="en-US" altLang="zh-CN" sz="1600" i="1">
                        <a:latin typeface="Cambria Math" panose="02040503050406030204" pitchFamily="18" charset="0"/>
                      </a:rPr>
                      <m:t>(</m:t>
                    </m:r>
                    <m:r>
                      <a:rPr lang="en-US" altLang="zh-CN" sz="1600" i="1">
                        <a:latin typeface="Cambria Math" panose="02040503050406030204" pitchFamily="18" charset="0"/>
                      </a:rPr>
                      <m:t>𝑠</m:t>
                    </m:r>
                    <m:r>
                      <a:rPr lang="en-US" altLang="zh-CN" sz="1600" i="1">
                        <a:latin typeface="Cambria Math" panose="02040503050406030204" pitchFamily="18" charset="0"/>
                      </a:rPr>
                      <m:t>,</m:t>
                    </m:r>
                    <m:r>
                      <a:rPr lang="en-US" altLang="zh-CN" sz="1600" i="1">
                        <a:latin typeface="Cambria Math" panose="02040503050406030204" pitchFamily="18" charset="0"/>
                      </a:rPr>
                      <m:t>𝑎</m:t>
                    </m:r>
                    <m:r>
                      <a:rPr lang="en-US" altLang="zh-CN" sz="1600" i="1">
                        <a:latin typeface="Cambria Math" panose="02040503050406030204" pitchFamily="18" charset="0"/>
                      </a:rPr>
                      <m:t>)</m:t>
                    </m:r>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的估计值，而非当前片段的实际回报。第</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8</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行中仍然用价值函数估计值和当前值之间误差的平方作为损失函数，但值得注意的一点是，算法假设</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m:t>
                        </m:r>
                      </m:e>
                      <m:sub>
                        <m:r>
                          <a:rPr lang="en-US" altLang="zh-CN" sz="1600" b="1" i="1">
                            <a:latin typeface="Cambria Math" panose="02040503050406030204" pitchFamily="18" charset="0"/>
                          </a:rPr>
                          <m:t>𝒘</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𝑉</m:t>
                        </m:r>
                      </m:e>
                      <m:sub>
                        <m:r>
                          <a:rPr lang="en-US" altLang="zh-CN" sz="1600" b="1" i="1">
                            <a:latin typeface="Cambria Math" panose="02040503050406030204" pitchFamily="18" charset="0"/>
                          </a:rPr>
                          <m:t>𝒘</m:t>
                        </m:r>
                      </m:sub>
                    </m:sSub>
                    <m:d>
                      <m:dPr>
                        <m:ctrlPr>
                          <a:rPr lang="zh-CN" altLang="zh-CN" sz="1600" i="1">
                            <a:latin typeface="Cambria Math" panose="02040503050406030204" pitchFamily="18" charset="0"/>
                          </a:rPr>
                        </m:ctrlPr>
                      </m:dPr>
                      <m:e>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𝑠</m:t>
                            </m:r>
                          </m:e>
                          <m:sup>
                            <m:r>
                              <a:rPr lang="en-US" altLang="zh-CN" sz="1600" i="1">
                                <a:latin typeface="Cambria Math" panose="02040503050406030204" pitchFamily="18" charset="0"/>
                              </a:rPr>
                              <m:t>′</m:t>
                            </m:r>
                          </m:sup>
                        </m:sSup>
                      </m:e>
                    </m:d>
                    <m:r>
                      <a:rPr lang="en-US" altLang="zh-CN" sz="1600" i="1">
                        <a:latin typeface="Cambria Math" panose="02040503050406030204" pitchFamily="18" charset="0"/>
                      </a:rPr>
                      <m:t>=0</m:t>
                    </m:r>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，即假设目标值中的</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𝑉</m:t>
                        </m:r>
                      </m:e>
                      <m:sub>
                        <m:r>
                          <a:rPr lang="en-US" altLang="zh-CN" sz="1600" b="1" i="1">
                            <a:latin typeface="Cambria Math" panose="02040503050406030204" pitchFamily="18" charset="0"/>
                          </a:rPr>
                          <m:t>𝒘</m:t>
                        </m:r>
                      </m:sub>
                    </m:sSub>
                    <m:d>
                      <m:dPr>
                        <m:ctrlPr>
                          <a:rPr lang="zh-CN" altLang="zh-CN" sz="1600" i="1">
                            <a:latin typeface="Cambria Math" panose="02040503050406030204" pitchFamily="18" charset="0"/>
                          </a:rPr>
                        </m:ctrlPr>
                      </m:dPr>
                      <m:e>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𝑠</m:t>
                            </m:r>
                          </m:e>
                          <m:sup>
                            <m:r>
                              <a:rPr lang="en-US" altLang="zh-CN" sz="1600" i="1">
                                <a:latin typeface="Cambria Math" panose="02040503050406030204" pitchFamily="18" charset="0"/>
                              </a:rPr>
                              <m:t>′</m:t>
                            </m:r>
                          </m:sup>
                        </m:sSup>
                      </m:e>
                    </m:d>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是一个常数，这与</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Q</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学习中目标网络的做法不谋而合。</a:t>
                </a:r>
              </a:p>
              <a:p>
                <a:pPr marL="285750" indent="-285750">
                  <a:buFont typeface="Wingdings" panose="05000000000000000000" pitchFamily="2" charset="2"/>
                  <a:buChar char="l"/>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Actor-Critic</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算法最初的研究出现时，人们对策略梯度法还没有形成体系化认识。研究者们认为参数化的策略函数就像一个执行者（</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actor</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），负责动作的选择，而参数化的价值函数就像一个评论家（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critic</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），评价执行者选出的动作的好坏，并成为执行者更新策略的依据，</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Actor-Critic</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算法由此得名。</a:t>
                </a:r>
              </a:p>
              <a:p>
                <a:pPr indent="266700" algn="just">
                  <a:lnSpc>
                    <a:spcPts val="2200"/>
                  </a:lnSpc>
                  <a:spcAft>
                    <a:spcPts val="0"/>
                  </a:spcAft>
                </a:pP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A978CCF3-978E-407F-9E7C-8B20318F4CA4}"/>
                  </a:ext>
                </a:extLst>
              </p:cNvPr>
              <p:cNvSpPr>
                <a:spLocks noRot="1" noChangeAspect="1" noMove="1" noResize="1" noEditPoints="1" noAdjustHandles="1" noChangeArrowheads="1" noChangeShapeType="1" noTextEdit="1"/>
              </p:cNvSpPr>
              <p:nvPr/>
            </p:nvSpPr>
            <p:spPr>
              <a:xfrm>
                <a:off x="0" y="1918522"/>
                <a:ext cx="6691532" cy="4538743"/>
              </a:xfrm>
              <a:prstGeom prst="rect">
                <a:avLst/>
              </a:prstGeom>
              <a:blipFill>
                <a:blip r:embed="rId5"/>
                <a:stretch>
                  <a:fillRect l="-364" t="-403" r="-15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5865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79" y="743673"/>
            <a:ext cx="8129244" cy="481209"/>
            <a:chOff x="4099943" y="2836578"/>
            <a:chExt cx="2799211" cy="481209"/>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099943" y="2836578"/>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839601" y="2870523"/>
              <a:ext cx="2059553" cy="400110"/>
            </a:xfrm>
            <a:prstGeom prst="rect">
              <a:avLst/>
            </a:prstGeom>
          </p:spPr>
          <p:txBody>
            <a:bodyPr wrap="square">
              <a:spAutoFit/>
            </a:bodyPr>
            <a:lstStyle/>
            <a:p>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深度强化学习在围棋游戏中的应用</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5093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四、深度强化学习应用</a:t>
            </a:r>
          </a:p>
        </p:txBody>
      </p:sp>
      <p:pic>
        <p:nvPicPr>
          <p:cNvPr id="7" name="图片 6">
            <a:extLst>
              <a:ext uri="{FF2B5EF4-FFF2-40B4-BE49-F238E27FC236}">
                <a16:creationId xmlns:a16="http://schemas.microsoft.com/office/drawing/2014/main" id="{9F8B31FF-8C4D-4D60-87B5-7DF42F5D2ABC}"/>
              </a:ext>
            </a:extLst>
          </p:cNvPr>
          <p:cNvPicPr>
            <a:picLocks noChangeAspect="1"/>
          </p:cNvPicPr>
          <p:nvPr/>
        </p:nvPicPr>
        <p:blipFill>
          <a:blip r:embed="rId3"/>
          <a:stretch>
            <a:fillRect/>
          </a:stretch>
        </p:blipFill>
        <p:spPr>
          <a:xfrm>
            <a:off x="623836" y="2486668"/>
            <a:ext cx="4838949" cy="2352618"/>
          </a:xfrm>
          <a:prstGeom prst="rect">
            <a:avLst/>
          </a:prstGeom>
        </p:spPr>
      </p:pic>
      <p:pic>
        <p:nvPicPr>
          <p:cNvPr id="8" name="图片 7">
            <a:extLst>
              <a:ext uri="{FF2B5EF4-FFF2-40B4-BE49-F238E27FC236}">
                <a16:creationId xmlns:a16="http://schemas.microsoft.com/office/drawing/2014/main" id="{FF6415C7-BAC0-476C-8180-80F5D7EB455F}"/>
              </a:ext>
            </a:extLst>
          </p:cNvPr>
          <p:cNvPicPr>
            <a:picLocks noChangeAspect="1"/>
          </p:cNvPicPr>
          <p:nvPr/>
        </p:nvPicPr>
        <p:blipFill>
          <a:blip r:embed="rId4"/>
          <a:stretch>
            <a:fillRect/>
          </a:stretch>
        </p:blipFill>
        <p:spPr>
          <a:xfrm>
            <a:off x="6063346" y="1906685"/>
            <a:ext cx="4788146" cy="3832422"/>
          </a:xfrm>
          <a:prstGeom prst="rect">
            <a:avLst/>
          </a:prstGeom>
        </p:spPr>
      </p:pic>
    </p:spTree>
    <p:extLst>
      <p:ext uri="{BB962C8B-B14F-4D97-AF65-F5344CB8AC3E}">
        <p14:creationId xmlns:p14="http://schemas.microsoft.com/office/powerpoint/2010/main" val="1925947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79" y="743673"/>
            <a:ext cx="8129244" cy="481209"/>
            <a:chOff x="4099943" y="2836578"/>
            <a:chExt cx="2799211" cy="481209"/>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099943" y="2836578"/>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839601" y="2870523"/>
              <a:ext cx="2059553" cy="400110"/>
            </a:xfrm>
            <a:prstGeom prst="rect">
              <a:avLst/>
            </a:prstGeom>
          </p:spPr>
          <p:txBody>
            <a:bodyPr wrap="square">
              <a:spAutoFit/>
            </a:bodyPr>
            <a:lstStyle/>
            <a:p>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深度强化学习应用中面临挑战</a:t>
              </a: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5093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rPr>
              <a:t>四、深度强化学习应用</a:t>
            </a:r>
          </a:p>
        </p:txBody>
      </p:sp>
      <p:sp>
        <p:nvSpPr>
          <p:cNvPr id="10" name="矩形: 圆角 6">
            <a:extLst>
              <a:ext uri="{FF2B5EF4-FFF2-40B4-BE49-F238E27FC236}">
                <a16:creationId xmlns:a16="http://schemas.microsoft.com/office/drawing/2014/main" id="{0F8BFB39-FD26-4E03-96AA-4631ACCBF530}"/>
              </a:ext>
            </a:extLst>
          </p:cNvPr>
          <p:cNvSpPr/>
          <p:nvPr/>
        </p:nvSpPr>
        <p:spPr>
          <a:xfrm>
            <a:off x="3918115" y="1927274"/>
            <a:ext cx="4599609" cy="371856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F3256411-D6FA-4B14-8093-69AEF2A98F45}"/>
              </a:ext>
            </a:extLst>
          </p:cNvPr>
          <p:cNvSpPr/>
          <p:nvPr/>
        </p:nvSpPr>
        <p:spPr>
          <a:xfrm>
            <a:off x="4497237" y="2018981"/>
            <a:ext cx="3818126" cy="3576428"/>
          </a:xfrm>
          <a:prstGeom prst="rect">
            <a:avLst/>
          </a:prstGeom>
        </p:spPr>
        <p:txBody>
          <a:bodyPr wrap="square">
            <a:spAutoFit/>
          </a:bodyPr>
          <a:lstStyle/>
          <a:p>
            <a:pPr marL="342900" indent="-342900">
              <a:lnSpc>
                <a:spcPct val="200000"/>
              </a:lnSpc>
              <a:buFont typeface="Wingdings" panose="05000000000000000000" pitchFamily="2" charset="2"/>
              <a:buChar char="l"/>
            </a:pPr>
            <a:r>
              <a:rPr lang="zh-CN" altLang="en-US"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奖励的设置</a:t>
            </a:r>
          </a:p>
          <a:p>
            <a:pPr marL="342900" indent="-342900">
              <a:lnSpc>
                <a:spcPct val="200000"/>
              </a:lnSpc>
              <a:buFont typeface="Wingdings" panose="05000000000000000000" pitchFamily="2" charset="2"/>
              <a:buChar char="l"/>
            </a:pPr>
            <a:r>
              <a:rPr lang="zh-CN" altLang="en-US"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样本的采集</a:t>
            </a:r>
          </a:p>
          <a:p>
            <a:pPr marL="342900" indent="-342900">
              <a:lnSpc>
                <a:spcPct val="200000"/>
              </a:lnSpc>
              <a:buFont typeface="Wingdings" panose="05000000000000000000" pitchFamily="2" charset="2"/>
              <a:buChar char="l"/>
            </a:pPr>
            <a:r>
              <a:rPr lang="zh-CN" altLang="en-US"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局部最优解与探索</a:t>
            </a:r>
          </a:p>
          <a:p>
            <a:pPr marL="342900" indent="-342900">
              <a:lnSpc>
                <a:spcPct val="200000"/>
              </a:lnSpc>
              <a:buFont typeface="Wingdings" panose="05000000000000000000" pitchFamily="2" charset="2"/>
              <a:buChar char="l"/>
            </a:pPr>
            <a:r>
              <a:rPr lang="zh-CN" altLang="en-US"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训练时的不稳定性与方差</a:t>
            </a:r>
          </a:p>
          <a:p>
            <a:pPr marL="342900" indent="-342900">
              <a:lnSpc>
                <a:spcPct val="200000"/>
              </a:lnSpc>
              <a:buFont typeface="Wingdings" panose="05000000000000000000" pitchFamily="2" charset="2"/>
              <a:buChar char="l"/>
            </a:pPr>
            <a:r>
              <a:rPr lang="zh-CN" altLang="en-US"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泛化和迁移能力</a:t>
            </a:r>
          </a:p>
          <a:p>
            <a:pPr marL="342900" indent="-342900" algn="just">
              <a:lnSpc>
                <a:spcPct val="150000"/>
              </a:lnSpc>
              <a:buFont typeface="Wingdings" panose="05000000000000000000" pitchFamily="2" charset="2"/>
              <a:buChar char="l"/>
            </a:pPr>
            <a:endPar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68662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547" y="725888"/>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延</a:t>
              </a:r>
            </a:p>
          </p:txBody>
        </p:sp>
        <p:sp>
          <p:nvSpPr>
            <p:cNvPr id="11" name="矩形 10"/>
            <p:cNvSpPr/>
            <p:nvPr/>
          </p:nvSpPr>
          <p:spPr>
            <a:xfrm>
              <a:off x="4183692" y="1298239"/>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伸</a:t>
              </a:r>
            </a:p>
          </p:txBody>
        </p:sp>
        <p:sp>
          <p:nvSpPr>
            <p:cNvPr id="12" name="矩形 11"/>
            <p:cNvSpPr/>
            <p:nvPr/>
          </p:nvSpPr>
          <p:spPr>
            <a:xfrm>
              <a:off x="4846347" y="1297103"/>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阅</a:t>
              </a:r>
            </a:p>
          </p:txBody>
        </p:sp>
        <p:sp>
          <p:nvSpPr>
            <p:cNvPr id="13" name="矩形 12"/>
            <p:cNvSpPr/>
            <p:nvPr/>
          </p:nvSpPr>
          <p:spPr>
            <a:xfrm>
              <a:off x="5506300" y="1296644"/>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读</a:t>
              </a:r>
            </a:p>
          </p:txBody>
        </p:sp>
      </p:grpSp>
      <p:sp>
        <p:nvSpPr>
          <p:cNvPr id="40" name="矩形 39"/>
          <p:cNvSpPr/>
          <p:nvPr/>
        </p:nvSpPr>
        <p:spPr>
          <a:xfrm>
            <a:off x="512664" y="1477846"/>
            <a:ext cx="11275023" cy="5663089"/>
          </a:xfrm>
          <a:prstGeom prst="rect">
            <a:avLst/>
          </a:prstGeom>
        </p:spPr>
        <p:txBody>
          <a:bodyPr wrap="square">
            <a:spAutoFit/>
          </a:bodyPr>
          <a:lstStyle/>
          <a:p>
            <a:pPr>
              <a:lnSpc>
                <a:spcPct val="150000"/>
              </a:lnSpc>
            </a:pPr>
            <a:r>
              <a:rPr lang="zh-CN"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学科交叉使然</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：强化学习理论形成来自于控制领域和机器学习领域两种研究相互结合：控制领域中贝尔曼方程（动态规划）以及机器学习领域试错法（</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trial-and-error</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zh-CN"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控制领域贡献</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1951</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年美国数学家贝尔曼（</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Bellman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）提出了贝尔曼方程，指出可以把序贯决策问题转换为一系列互相联系的子过程问题加以解决。为此，他提出了解决这类问题的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最优化原理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”(Principle of optimality)</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：一个过程的最优决策具有这样的性质，即无论其初始状态和初始决策如何，其今后诸策略对以第一个决策所形成的状态作为初始状态的过程而言，必须构成最优策略。</a:t>
            </a:r>
          </a:p>
          <a:p>
            <a:pPr>
              <a:lnSpc>
                <a:spcPct val="150000"/>
              </a:lnSpc>
            </a:pPr>
            <a:r>
              <a:rPr lang="zh-CN"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强化学习升华</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：在贝尔曼等人杰出工作推动下，强化学习开始奠定了坚实数学理论基础和潜在工程应用前景：奖励惩罚由</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价值函数</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动作</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价值函数</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联动完成，行为策略优化由</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基于马尔可夫决策的动态规划</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完成。从此，强化学习从</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摸着石头过河</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之勇蝶变升华为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先知后行</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之雅。</a:t>
            </a:r>
          </a:p>
          <a:p>
            <a:pPr>
              <a:lnSpc>
                <a:spcPct val="150000"/>
              </a:lnSpc>
            </a:pPr>
            <a:r>
              <a:rPr lang="zh-CN"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强化学习内在趋利</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世纪</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70</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年代初，在俄亥俄州空军研究实验室担任高级科学家的</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A.Harry</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Klopf</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认识到强化学习与监督学习存在本质不同，强调强化学习具有内在趋利（</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hedonistic</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）的独特性质。受</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Klopf</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思想的启发，理查德</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桑顿（</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Richard S. Sutton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）、安德鲁</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巴图（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Andrew G.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Barto</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）等学者于</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世纪</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80</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年代把最优化原理控制和试错学习优化整合为一个框架，在这个框架中把时序差分概念和方法完整应用于策略函数学习，助力强化学习崛起。</a:t>
            </a:r>
          </a:p>
          <a:p>
            <a:pPr>
              <a:lnSpc>
                <a:spcPct val="150000"/>
              </a:lnSpc>
            </a:pPr>
            <a:r>
              <a:rPr lang="zh-CN"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深度强化学习</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1989</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年英国学者</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Chris Watkins</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等人提出了著名的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Q-learning</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算法成功把最优控制、时间差分法和试错法结合起来，这是强化学习历史上一个里程碑工作。</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2013 </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月份，</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DeepMind</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提出了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Deep Q-Network</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DQN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），用深度神经网络来计算</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Q </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函数，解决了传统</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Q-learning</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中无法克服维度灾难的挑战，掀开了深度强化学习的篇章。</a:t>
            </a:r>
          </a:p>
          <a:p>
            <a:endParaRPr lang="zh-CN"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7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469AA995-01A2-4488-8818-4A8D7139E178}"/>
              </a:ext>
            </a:extLst>
          </p:cNvPr>
          <p:cNvSpPr/>
          <p:nvPr/>
        </p:nvSpPr>
        <p:spPr>
          <a:xfrm>
            <a:off x="4016794" y="805251"/>
            <a:ext cx="5416868" cy="461665"/>
          </a:xfrm>
          <a:prstGeom prst="rect">
            <a:avLst/>
          </a:prstGeom>
        </p:spPr>
        <p:txBody>
          <a:bodyPr wrap="none">
            <a:spAutoFit/>
          </a:bodyPr>
          <a:lstStyle/>
          <a:p>
            <a:r>
              <a:rPr lang="zh-CN" altLang="zh-CN" sz="2400" b="1" dirty="0">
                <a:solidFill>
                  <a:srgbClr val="C00000"/>
                </a:solidFill>
                <a:latin typeface="微软雅黑" panose="020B0503020204020204" pitchFamily="34" charset="-122"/>
                <a:ea typeface="微软雅黑" panose="020B0503020204020204" pitchFamily="34" charset="-122"/>
              </a:rPr>
              <a:t>最优化之策与试错术之谏的姻缘结合</a:t>
            </a:r>
            <a:r>
              <a:rPr lang="zh-CN" altLang="en-US" sz="2400" b="1" dirty="0">
                <a:solidFill>
                  <a:srgbClr val="C00000"/>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00" dirty="0">
              <a:solidFill>
                <a:schemeClr val="lt1"/>
              </a:solidFill>
            </a:endParaRPr>
          </a:p>
        </p:txBody>
      </p:sp>
      <p:sp>
        <p:nvSpPr>
          <p:cNvPr id="7" name="矩形 6"/>
          <p:cNvSpPr/>
          <p:nvPr/>
        </p:nvSpPr>
        <p:spPr>
          <a:xfrm>
            <a:off x="1312990" y="1361537"/>
            <a:ext cx="9818367" cy="4450064"/>
          </a:xfrm>
          <a:prstGeom prst="rect">
            <a:avLst/>
          </a:prstGeom>
        </p:spPr>
        <p:txBody>
          <a:bodyPr wrap="square">
            <a:spAutoFit/>
          </a:bodyPr>
          <a:lstStyle/>
          <a:p>
            <a:pPr marL="285750" indent="-285750">
              <a:lnSpc>
                <a:spcPct val="200000"/>
              </a:lnSpc>
              <a:buClr>
                <a:schemeClr val="bg1"/>
              </a:buClr>
              <a:buSzPct val="80000"/>
              <a:buFont typeface="Wingdings" panose="05000000000000000000" pitchFamily="2" charset="2"/>
              <a:buChar char="u"/>
            </a:pPr>
            <a:r>
              <a:rPr lang="zh-CN" altLang="zh-CN" sz="1600" dirty="0">
                <a:solidFill>
                  <a:schemeClr val="bg1"/>
                </a:solidFill>
                <a:latin typeface="微软雅黑" panose="020B0503020204020204" pitchFamily="34" charset="-122"/>
                <a:ea typeface="微软雅黑" panose="020B0503020204020204" pitchFamily="34" charset="-122"/>
              </a:rPr>
              <a:t>本章介绍了基于价值的强化学习算法和基于策略的强化学习算法，这些算法都可以认为是基于通用策略迭代框架的方法，即算法是</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由策略评估和策略优化两个步骤</a:t>
            </a:r>
            <a:r>
              <a:rPr lang="zh-CN" altLang="zh-CN" sz="1600" dirty="0">
                <a:solidFill>
                  <a:schemeClr val="bg1"/>
                </a:solidFill>
                <a:latin typeface="微软雅黑" panose="020B0503020204020204" pitchFamily="34" charset="-122"/>
                <a:ea typeface="微软雅黑" panose="020B0503020204020204" pitchFamily="34" charset="-122"/>
              </a:rPr>
              <a:t>组成的。</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SzPct val="80000"/>
              <a:buFont typeface="Wingdings" panose="05000000000000000000" pitchFamily="2" charset="2"/>
              <a:buChar char="u"/>
            </a:pPr>
            <a:r>
              <a:rPr lang="zh-CN" altLang="en-US" sz="1600" dirty="0">
                <a:solidFill>
                  <a:schemeClr val="bg1"/>
                </a:solidFill>
                <a:latin typeface="微软雅黑" panose="020B0503020204020204" pitchFamily="34" charset="-122"/>
                <a:ea typeface="微软雅黑" panose="020B0503020204020204" pitchFamily="34" charset="-122"/>
              </a:rPr>
              <a:t>强化学习可以分为两类：</a:t>
            </a:r>
            <a:r>
              <a:rPr lang="zh-CN" altLang="zh-CN" sz="1600" dirty="0">
                <a:solidFill>
                  <a:schemeClr val="bg1"/>
                </a:solidFill>
                <a:latin typeface="微软雅黑" panose="020B0503020204020204" pitchFamily="34" charset="-122"/>
                <a:ea typeface="微软雅黑" panose="020B0503020204020204" pitchFamily="34" charset="-122"/>
              </a:rPr>
              <a:t>依靠对环境（即马尔可夫随机过程）的先验知识或建模的算法称为</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基于模型（</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Model-based</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chemeClr val="bg1"/>
                </a:solidFill>
                <a:latin typeface="微软雅黑" panose="020B0503020204020204" pitchFamily="34" charset="-122"/>
                <a:ea typeface="微软雅黑" panose="020B0503020204020204" pitchFamily="34" charset="-122"/>
              </a:rPr>
              <a:t>的方法，反之称为无模型的方法（</a:t>
            </a:r>
            <a:r>
              <a:rPr lang="en-US" altLang="zh-CN" sz="1600" dirty="0">
                <a:solidFill>
                  <a:schemeClr val="bg1"/>
                </a:solidFill>
                <a:latin typeface="微软雅黑" panose="020B0503020204020204" pitchFamily="34" charset="-122"/>
                <a:ea typeface="微软雅黑" panose="020B0503020204020204" pitchFamily="34" charset="-122"/>
              </a:rPr>
              <a:t>Model-free</a:t>
            </a:r>
            <a:r>
              <a:rPr lang="zh-CN" altLang="zh-CN" sz="1600" dirty="0">
                <a:solidFill>
                  <a:schemeClr val="bg1"/>
                </a:solidFill>
                <a:latin typeface="微软雅黑" panose="020B0503020204020204" pitchFamily="34" charset="-122"/>
                <a:ea typeface="微软雅黑" panose="020B0503020204020204" pitchFamily="34" charset="-122"/>
              </a:rPr>
              <a:t>）；只对价值函数建模并利用策略优化定理求解的方法称为</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基于价值（</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Value-based</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chemeClr val="bg1"/>
                </a:solidFill>
                <a:latin typeface="微软雅黑" panose="020B0503020204020204" pitchFamily="34" charset="-122"/>
                <a:ea typeface="微软雅黑" panose="020B0503020204020204" pitchFamily="34" charset="-122"/>
              </a:rPr>
              <a:t>的方法，对策略函数建模并利用策略梯度定理求解的方法称为基于策略（</a:t>
            </a:r>
            <a:r>
              <a:rPr lang="en-US" altLang="zh-CN" sz="1600" dirty="0">
                <a:solidFill>
                  <a:schemeClr val="bg1"/>
                </a:solidFill>
                <a:latin typeface="微软雅黑" panose="020B0503020204020204" pitchFamily="34" charset="-122"/>
                <a:ea typeface="微软雅黑" panose="020B0503020204020204" pitchFamily="34" charset="-122"/>
              </a:rPr>
              <a:t>Policy-based</a:t>
            </a:r>
            <a:r>
              <a:rPr lang="zh-CN" altLang="zh-CN" sz="1600" dirty="0">
                <a:solidFill>
                  <a:schemeClr val="bg1"/>
                </a:solidFill>
                <a:latin typeface="微软雅黑" panose="020B0503020204020204" pitchFamily="34" charset="-122"/>
                <a:ea typeface="微软雅黑" panose="020B0503020204020204" pitchFamily="34" charset="-122"/>
              </a:rPr>
              <a:t>）的方法。</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SzPct val="80000"/>
              <a:buFont typeface="Wingdings" panose="05000000000000000000" pitchFamily="2" charset="2"/>
              <a:buChar char="u"/>
            </a:pPr>
            <a:r>
              <a:rPr lang="en-US" altLang="zh-CN" sz="1600" dirty="0">
                <a:solidFill>
                  <a:schemeClr val="bg1"/>
                </a:solidFill>
                <a:latin typeface="微软雅黑" panose="020B0503020204020204" pitchFamily="34" charset="-122"/>
                <a:ea typeface="微软雅黑" panose="020B0503020204020204" pitchFamily="34" charset="-122"/>
              </a:rPr>
              <a:t>“</a:t>
            </a:r>
            <a:r>
              <a:rPr lang="zh-CN" altLang="zh-CN" sz="1600" dirty="0">
                <a:solidFill>
                  <a:schemeClr val="bg1"/>
                </a:solidFill>
                <a:latin typeface="微软雅黑" panose="020B0503020204020204" pitchFamily="34" charset="-122"/>
                <a:ea typeface="微软雅黑" panose="020B0503020204020204" pitchFamily="34" charset="-122"/>
              </a:rPr>
              <a:t>欲粟者务时，欲治者因势</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zh-CN" sz="1600" dirty="0">
                <a:solidFill>
                  <a:schemeClr val="bg1"/>
                </a:solidFill>
                <a:latin typeface="微软雅黑" panose="020B0503020204020204" pitchFamily="34" charset="-122"/>
                <a:ea typeface="微软雅黑" panose="020B0503020204020204" pitchFamily="34" charset="-122"/>
              </a:rPr>
              <a:t>。强化学习作为一种通用的策略学习框架，向人们展示了其强大的能力和应用前景。虽然强化学习尚不成熟，导致它在很多问题上并不容易应用，但是对强化学习的研究，必将推动人工智能的发展并带来更加广泛的应用。</a:t>
            </a: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800" dirty="0">
              <a:solidFill>
                <a:srgbClr val="007684"/>
              </a:solidFill>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强化学习的若干术语概念</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p:sp>
        <p:nvSpPr>
          <p:cNvPr id="24" name="矩形: 圆角 6">
            <a:extLst>
              <a:ext uri="{FF2B5EF4-FFF2-40B4-BE49-F238E27FC236}">
                <a16:creationId xmlns:a16="http://schemas.microsoft.com/office/drawing/2014/main" id="{15B72201-1606-4C88-8F91-839FBCDACE0A}"/>
              </a:ext>
            </a:extLst>
          </p:cNvPr>
          <p:cNvSpPr/>
          <p:nvPr/>
        </p:nvSpPr>
        <p:spPr>
          <a:xfrm>
            <a:off x="368875" y="2124223"/>
            <a:ext cx="6491470" cy="353943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368874" y="2321191"/>
            <a:ext cx="6289833" cy="3046988"/>
          </a:xfrm>
          <a:prstGeom prst="rect">
            <a:avLst/>
          </a:prstGeom>
        </p:spPr>
        <p:txBody>
          <a:bodyPr wrap="square">
            <a:spAutoFit/>
          </a:bodyPr>
          <a:lstStyle/>
          <a:p>
            <a:pPr marL="285750" indent="-285750" algn="just">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动作（</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action</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动作是智能体对环境产生影响的方式，这里说的动作常常指概念上的动作，如果是在设计机器人时还需考虑动作的执行机构。</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策略（</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policy</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策略是智能体在所处状态下去执行某个动作的依据，即给定一个状态，智能体可根据一个策略来选择应该采取的动作。</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endPar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奖励（</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reward</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：奖励是智能体序贯式采取一系列动作后从环境获得的收益。注意奖励概念是现实中奖励和惩罚的统合，一般用正值来代表实际奖励，用负值来代表实际惩罚。</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DF4E9136-E7D5-4F85-B6AB-FE01896E4C87}"/>
              </a:ext>
            </a:extLst>
          </p:cNvPr>
          <p:cNvPicPr>
            <a:picLocks noChangeAspect="1"/>
          </p:cNvPicPr>
          <p:nvPr/>
        </p:nvPicPr>
        <p:blipFill>
          <a:blip r:embed="rId3"/>
          <a:stretch>
            <a:fillRect/>
          </a:stretch>
        </p:blipFill>
        <p:spPr>
          <a:xfrm>
            <a:off x="7438959" y="2543317"/>
            <a:ext cx="3867175" cy="2551227"/>
          </a:xfrm>
          <a:prstGeom prst="rect">
            <a:avLst/>
          </a:prstGeom>
        </p:spPr>
      </p:pic>
    </p:spTree>
    <p:extLst>
      <p:ext uri="{BB962C8B-B14F-4D97-AF65-F5344CB8AC3E}">
        <p14:creationId xmlns:p14="http://schemas.microsoft.com/office/powerpoint/2010/main" val="388717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监督学习、无监督学习和强化学习各自的特点 </a:t>
              </a:r>
            </a:p>
          </p:txBody>
        </p:sp>
      </p:grpSp>
      <p:sp>
        <p:nvSpPr>
          <p:cNvPr id="2" name="矩形 1">
            <a:extLst>
              <a:ext uri="{FF2B5EF4-FFF2-40B4-BE49-F238E27FC236}">
                <a16:creationId xmlns:a16="http://schemas.microsoft.com/office/drawing/2014/main" id="{7965CB01-92A3-443E-A48D-9A76D23A2AB1}"/>
              </a:ext>
            </a:extLst>
          </p:cNvPr>
          <p:cNvSpPr/>
          <p:nvPr/>
        </p:nvSpPr>
        <p:spPr>
          <a:xfrm>
            <a:off x="1524000" y="1724921"/>
            <a:ext cx="10213145" cy="1077218"/>
          </a:xfrm>
          <a:prstGeom prst="rect">
            <a:avLst/>
          </a:prstGeom>
        </p:spPr>
        <p:txBody>
          <a:bodyPr wrap="square">
            <a:spAutoFit/>
          </a:bodyPr>
          <a:lstStyle/>
          <a:p>
            <a:pPr algn="just"/>
            <a:r>
              <a:rPr lang="zh-CN" altLang="zh-CN" sz="1600" dirty="0">
                <a:latin typeface="微软雅黑" panose="020B0503020204020204" pitchFamily="34" charset="-122"/>
                <a:ea typeface="微软雅黑" panose="020B0503020204020204" pitchFamily="34" charset="-122"/>
              </a:rPr>
              <a:t>强化学习实际上是智能体在与环境交互中去学习能帮助其获得最大化奖励这一策略的过程。在每一次迭代中，智能体根据当前策略选择一个动作，该动作影响了环境，导致环境发生了改变，智能体此时从环境得到状态变化和奖励反馈等信息，并根据这些反馈来更新其内部的策略。这一过程与人类从与环境交互中学习这一方式具有相似之处。</a:t>
            </a:r>
          </a:p>
        </p:txBody>
      </p:sp>
      <p:sp>
        <p:nvSpPr>
          <p:cNvPr id="12" name="矩形 11">
            <a:extLst>
              <a:ext uri="{FF2B5EF4-FFF2-40B4-BE49-F238E27FC236}">
                <a16:creationId xmlns:a16="http://schemas.microsoft.com/office/drawing/2014/main" id="{1FD4970F-7E2C-458F-B4B0-4A67620D377B}"/>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p:pic>
        <p:nvPicPr>
          <p:cNvPr id="7" name="图片 6">
            <a:extLst>
              <a:ext uri="{FF2B5EF4-FFF2-40B4-BE49-F238E27FC236}">
                <a16:creationId xmlns:a16="http://schemas.microsoft.com/office/drawing/2014/main" id="{997D6CFE-F6FF-47DB-B309-A480B0B79431}"/>
              </a:ext>
            </a:extLst>
          </p:cNvPr>
          <p:cNvPicPr>
            <a:picLocks noChangeAspect="1"/>
          </p:cNvPicPr>
          <p:nvPr/>
        </p:nvPicPr>
        <p:blipFill>
          <a:blip r:embed="rId3"/>
          <a:stretch>
            <a:fillRect/>
          </a:stretch>
        </p:blipFill>
        <p:spPr>
          <a:xfrm>
            <a:off x="6171027" y="3067768"/>
            <a:ext cx="5739618" cy="2426353"/>
          </a:xfrm>
          <a:prstGeom prst="rect">
            <a:avLst/>
          </a:prstGeom>
        </p:spPr>
      </p:pic>
      <p:sp>
        <p:nvSpPr>
          <p:cNvPr id="13" name="矩形 12">
            <a:extLst>
              <a:ext uri="{FF2B5EF4-FFF2-40B4-BE49-F238E27FC236}">
                <a16:creationId xmlns:a16="http://schemas.microsoft.com/office/drawing/2014/main" id="{614E7A0F-A5DE-4C6C-A9BB-8C93529F3DAD}"/>
              </a:ext>
            </a:extLst>
          </p:cNvPr>
          <p:cNvSpPr/>
          <p:nvPr/>
        </p:nvSpPr>
        <p:spPr>
          <a:xfrm>
            <a:off x="323557" y="3302178"/>
            <a:ext cx="5347524" cy="2321918"/>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1400" b="1" dirty="0">
                <a:solidFill>
                  <a:srgbClr val="0070C0"/>
                </a:solidFill>
                <a:ea typeface="微软雅黑" panose="020B0503020204020204" pitchFamily="34" charset="-122"/>
              </a:rPr>
              <a:t>基于评估：</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强化学习利用环境评估当前策略，以此为依据进行优化</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1400" b="1" dirty="0">
                <a:solidFill>
                  <a:srgbClr val="0070C0"/>
                </a:solidFill>
                <a:ea typeface="微软雅黑" panose="020B0503020204020204" pitchFamily="34" charset="-122"/>
              </a:rPr>
              <a:t>交互性：</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强化学习的数据在与环境的交互中产生</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1400" b="1" dirty="0">
                <a:solidFill>
                  <a:srgbClr val="0070C0"/>
                </a:solidFill>
                <a:ea typeface="微软雅黑" panose="020B0503020204020204" pitchFamily="34" charset="-122"/>
              </a:rPr>
              <a:t>序列决策过程：</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智能主体在与环境的交互中需要作出一系列的决策，这些决策往往是前后关联的</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       注：现实中强化学习问题往往还具有奖励滞后，基于采样的评估等特点</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48806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马尔可夫决策过程：机器人寻路问题</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1CD7EA9-55C7-4A3D-BEF1-511C7912FDE3}"/>
                  </a:ext>
                </a:extLst>
              </p:cNvPr>
              <p:cNvSpPr/>
              <p:nvPr/>
            </p:nvSpPr>
            <p:spPr>
              <a:xfrm>
                <a:off x="253217" y="2116597"/>
                <a:ext cx="6813453" cy="2951705"/>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如图</a:t>
                </a:r>
                <a:r>
                  <a:rPr lang="en-US" altLang="zh-CN" dirty="0">
                    <a:solidFill>
                      <a:srgbClr val="000000"/>
                    </a:solidFill>
                    <a:latin typeface="Times New Roman" panose="02020603050405020304" pitchFamily="18" charset="0"/>
                    <a:ea typeface="楷体_GB2312"/>
                    <a:cs typeface="Times New Roman" panose="02020603050405020304" pitchFamily="18" charset="0"/>
                  </a:rPr>
                  <a:t>6.2</a:t>
                </a:r>
                <a:r>
                  <a:rPr lang="zh-CN" altLang="zh-CN" dirty="0">
                    <a:solidFill>
                      <a:srgbClr val="000000"/>
                    </a:solidFill>
                    <a:latin typeface="Times New Roman" panose="02020603050405020304" pitchFamily="18" charset="0"/>
                    <a:ea typeface="楷体_GB2312"/>
                    <a:cs typeface="Times New Roman" panose="02020603050405020304" pitchFamily="18" charset="0"/>
                  </a:rPr>
                  <a:t>所示</a:t>
                </a:r>
                <a:r>
                  <a:rPr lang="en-US" altLang="zh-CN" dirty="0">
                    <a:solidFill>
                      <a:srgbClr val="000000"/>
                    </a:solidFill>
                    <a:latin typeface="Times New Roman" panose="02020603050405020304" pitchFamily="18" charset="0"/>
                    <a:ea typeface="楷体_GB2312"/>
                    <a:cs typeface="Times New Roman" panose="02020603050405020304" pitchFamily="18" charset="0"/>
                  </a:rPr>
                  <a:t>3*3</a:t>
                </a:r>
                <a:r>
                  <a:rPr lang="zh-CN" altLang="zh-CN" dirty="0">
                    <a:solidFill>
                      <a:srgbClr val="000000"/>
                    </a:solidFill>
                    <a:latin typeface="Times New Roman" panose="02020603050405020304" pitchFamily="18" charset="0"/>
                    <a:ea typeface="楷体_GB2312"/>
                    <a:cs typeface="Times New Roman" panose="02020603050405020304" pitchFamily="18" charset="0"/>
                  </a:rPr>
                  <a:t>的网格，假设有一个机器人位于</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，试图从</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这一初始位置向</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9</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这一目标位置移动。</a:t>
                </a: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假设机器人每一步只能向上或者向右移动一个方格，到达目标位置</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9</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则会获得奖励且游戏终止，机器人在移动过程中如果越出方格则会被惩罚且被损坏、并且游戏终止。</a:t>
                </a: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如何学习一种策略能够帮助机器人从</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走到</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𝑠</m:t>
                        </m:r>
                      </m:e>
                      <m:sub>
                        <m:r>
                          <a:rPr lang="en-US" altLang="zh-CN" i="1">
                            <a:solidFill>
                              <a:srgbClr val="000000"/>
                            </a:solidFill>
                            <a:latin typeface="Cambria Math" panose="02040503050406030204" pitchFamily="18" charset="0"/>
                            <a:ea typeface="楷体_GB2312"/>
                            <a:cs typeface="Times New Roman" panose="02020603050405020304" pitchFamily="18" charset="0"/>
                          </a:rPr>
                          <m:t>9</m:t>
                        </m:r>
                      </m:sub>
                    </m:sSub>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 </a:t>
                </a:r>
                <a:r>
                  <a:rPr lang="zh-CN" altLang="zh-CN" dirty="0">
                    <a:solidFill>
                      <a:srgbClr val="000000"/>
                    </a:solidFill>
                    <a:latin typeface="Times New Roman" panose="02020603050405020304" pitchFamily="18" charset="0"/>
                    <a:ea typeface="楷体_GB2312"/>
                    <a:cs typeface="Times New Roman" panose="02020603050405020304" pitchFamily="18" charset="0"/>
                  </a:rPr>
                  <a:t>这是一个典型的搜索问题，由此可见强化学习问题与搜索问题存在共通之处。</a:t>
                </a:r>
              </a:p>
            </p:txBody>
          </p:sp>
        </mc:Choice>
        <mc:Fallback xmlns="">
          <p:sp>
            <p:nvSpPr>
              <p:cNvPr id="2" name="矩形 1">
                <a:extLst>
                  <a:ext uri="{FF2B5EF4-FFF2-40B4-BE49-F238E27FC236}">
                    <a16:creationId xmlns:a16="http://schemas.microsoft.com/office/drawing/2014/main" id="{71CD7EA9-55C7-4A3D-BEF1-511C7912FDE3}"/>
                  </a:ext>
                </a:extLst>
              </p:cNvPr>
              <p:cNvSpPr>
                <a:spLocks noRot="1" noChangeAspect="1" noMove="1" noResize="1" noEditPoints="1" noAdjustHandles="1" noChangeArrowheads="1" noChangeShapeType="1" noTextEdit="1"/>
              </p:cNvSpPr>
              <p:nvPr/>
            </p:nvSpPr>
            <p:spPr>
              <a:xfrm>
                <a:off x="253217" y="2116597"/>
                <a:ext cx="6813453" cy="2951705"/>
              </a:xfrm>
              <a:prstGeom prst="rect">
                <a:avLst/>
              </a:prstGeom>
              <a:blipFill>
                <a:blip r:embed="rId3"/>
                <a:stretch>
                  <a:fillRect l="-806" r="-806" b="-2479"/>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1A9E3C52-A420-4586-9360-9430D1501FE1}"/>
              </a:ext>
            </a:extLst>
          </p:cNvPr>
          <p:cNvPicPr>
            <a:picLocks noChangeAspect="1"/>
          </p:cNvPicPr>
          <p:nvPr/>
        </p:nvPicPr>
        <p:blipFill>
          <a:blip r:embed="rId4"/>
          <a:stretch>
            <a:fillRect/>
          </a:stretch>
        </p:blipFill>
        <p:spPr>
          <a:xfrm>
            <a:off x="7536721" y="2017639"/>
            <a:ext cx="3555072" cy="3731357"/>
          </a:xfrm>
          <a:prstGeom prst="rect">
            <a:avLst/>
          </a:prstGeom>
        </p:spPr>
      </p:pic>
    </p:spTree>
    <p:extLst>
      <p:ext uri="{BB962C8B-B14F-4D97-AF65-F5344CB8AC3E}">
        <p14:creationId xmlns:p14="http://schemas.microsoft.com/office/powerpoint/2010/main" val="401134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马尔可夫决策过程：机器人寻路问题</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223651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a:t>
            </a:r>
            <a:r>
              <a:rPr lang="zh-CN" altLang="en-US" sz="1600" dirty="0">
                <a:solidFill>
                  <a:srgbClr val="000000"/>
                </a:solidFill>
                <a:latin typeface="Times New Roman" panose="02020603050405020304" pitchFamily="18" charset="0"/>
              </a:rPr>
              <a:t>强化学习问题定义</a:t>
            </a:r>
          </a:p>
        </p:txBody>
      </p:sp>
      <p:pic>
        <p:nvPicPr>
          <p:cNvPr id="8" name="图片 7">
            <a:extLst>
              <a:ext uri="{FF2B5EF4-FFF2-40B4-BE49-F238E27FC236}">
                <a16:creationId xmlns:a16="http://schemas.microsoft.com/office/drawing/2014/main" id="{1A9E3C52-A420-4586-9360-9430D1501FE1}"/>
              </a:ext>
            </a:extLst>
          </p:cNvPr>
          <p:cNvPicPr>
            <a:picLocks noChangeAspect="1"/>
          </p:cNvPicPr>
          <p:nvPr/>
        </p:nvPicPr>
        <p:blipFill>
          <a:blip r:embed="rId3"/>
          <a:stretch>
            <a:fillRect/>
          </a:stretch>
        </p:blipFill>
        <p:spPr>
          <a:xfrm>
            <a:off x="7536721" y="2017639"/>
            <a:ext cx="3555072" cy="3731357"/>
          </a:xfrm>
          <a:prstGeom prst="rect">
            <a:avLst/>
          </a:prstGeom>
        </p:spPr>
      </p:pic>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F81C0296-2587-4B92-97A1-BA9AA5AF30A9}"/>
                  </a:ext>
                </a:extLst>
              </p:cNvPr>
              <p:cNvGraphicFramePr>
                <a:graphicFrameLocks noGrp="1"/>
              </p:cNvGraphicFramePr>
              <p:nvPr>
                <p:extLst>
                  <p:ext uri="{D42A27DB-BD31-4B8C-83A1-F6EECF244321}">
                    <p14:modId xmlns:p14="http://schemas.microsoft.com/office/powerpoint/2010/main" val="1748841421"/>
                  </p:ext>
                </p:extLst>
              </p:nvPr>
            </p:nvGraphicFramePr>
            <p:xfrm>
              <a:off x="1452489" y="2275791"/>
              <a:ext cx="5280031" cy="2763865"/>
            </p:xfrm>
            <a:graphic>
              <a:graphicData uri="http://schemas.openxmlformats.org/drawingml/2006/table">
                <a:tbl>
                  <a:tblPr firstRow="1" bandRow="1">
                    <a:tableStyleId>{5C22544A-7EE6-4342-B048-85BDC9FD1C3A}</a:tableStyleId>
                  </a:tblPr>
                  <a:tblGrid>
                    <a:gridCol w="1202782">
                      <a:extLst>
                        <a:ext uri="{9D8B030D-6E8A-4147-A177-3AD203B41FA5}">
                          <a16:colId xmlns:a16="http://schemas.microsoft.com/office/drawing/2014/main" val="2155908373"/>
                        </a:ext>
                      </a:extLst>
                    </a:gridCol>
                    <a:gridCol w="4077249">
                      <a:extLst>
                        <a:ext uri="{9D8B030D-6E8A-4147-A177-3AD203B41FA5}">
                          <a16:colId xmlns:a16="http://schemas.microsoft.com/office/drawing/2014/main" val="1954019097"/>
                        </a:ext>
                      </a:extLst>
                    </a:gridCol>
                  </a:tblGrid>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智能主体</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迷宫机器人</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9291553"/>
                      </a:ext>
                    </a:extLst>
                  </a:tr>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环境</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14:m>
                            <m:oMath xmlns:m="http://schemas.openxmlformats.org/officeDocument/2006/math">
                              <m:r>
                                <a:rPr lang="en-US" altLang="zh-CN" sz="1600" b="1" kern="1200" smtClean="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3×3</m:t>
                              </m:r>
                            </m:oMath>
                          </a14:m>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301015"/>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状态</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机器人当前时刻所处方格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911582"/>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动作</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每次移动一个方格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939818"/>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奖励</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到达</a:t>
                          </a:r>
                          <a14:m>
                            <m:oMath xmlns:m="http://schemas.openxmlformats.org/officeDocument/2006/math">
                              <m:sSub>
                                <m:sSubPr>
                                  <m:ctrlPr>
                                    <a:rPr lang="en-US" altLang="zh-CN" sz="1600" b="1" i="1" kern="120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kern="120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kern="1200" smtClean="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9</m:t>
                                  </m:r>
                                </m:sub>
                              </m:sSub>
                            </m:oMath>
                          </a14:m>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时给予奖励；越界时给予惩罚</a:t>
                          </a:r>
                          <a:endParaRPr lang="en-US" altLang="zh-CN"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40184"/>
                      </a:ext>
                    </a:extLst>
                  </a:tr>
                </a:tbl>
              </a:graphicData>
            </a:graphic>
          </p:graphicFrame>
        </mc:Choice>
        <mc:Fallback xmlns="">
          <p:graphicFrame>
            <p:nvGraphicFramePr>
              <p:cNvPr id="9" name="表格 8">
                <a:extLst>
                  <a:ext uri="{FF2B5EF4-FFF2-40B4-BE49-F238E27FC236}">
                    <a16:creationId xmlns:a16="http://schemas.microsoft.com/office/drawing/2014/main" id="{F81C0296-2587-4B92-97A1-BA9AA5AF30A9}"/>
                  </a:ext>
                </a:extLst>
              </p:cNvPr>
              <p:cNvGraphicFramePr>
                <a:graphicFrameLocks noGrp="1"/>
              </p:cNvGraphicFramePr>
              <p:nvPr>
                <p:extLst>
                  <p:ext uri="{D42A27DB-BD31-4B8C-83A1-F6EECF244321}">
                    <p14:modId xmlns:p14="http://schemas.microsoft.com/office/powerpoint/2010/main" val="1748841421"/>
                  </p:ext>
                </p:extLst>
              </p:nvPr>
            </p:nvGraphicFramePr>
            <p:xfrm>
              <a:off x="1452489" y="2275791"/>
              <a:ext cx="5280031" cy="2763865"/>
            </p:xfrm>
            <a:graphic>
              <a:graphicData uri="http://schemas.openxmlformats.org/drawingml/2006/table">
                <a:tbl>
                  <a:tblPr firstRow="1" bandRow="1">
                    <a:tableStyleId>{5C22544A-7EE6-4342-B048-85BDC9FD1C3A}</a:tableStyleId>
                  </a:tblPr>
                  <a:tblGrid>
                    <a:gridCol w="1202782">
                      <a:extLst>
                        <a:ext uri="{9D8B030D-6E8A-4147-A177-3AD203B41FA5}">
                          <a16:colId xmlns:a16="http://schemas.microsoft.com/office/drawing/2014/main" val="2155908373"/>
                        </a:ext>
                      </a:extLst>
                    </a:gridCol>
                    <a:gridCol w="4077249">
                      <a:extLst>
                        <a:ext uri="{9D8B030D-6E8A-4147-A177-3AD203B41FA5}">
                          <a16:colId xmlns:a16="http://schemas.microsoft.com/office/drawing/2014/main" val="1954019097"/>
                        </a:ext>
                      </a:extLst>
                    </a:gridCol>
                  </a:tblGrid>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智能主体</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迷宫机器人</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9291553"/>
                      </a:ext>
                    </a:extLst>
                  </a:tr>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环境</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746" t="-108333" r="-299" b="-433333"/>
                          </a:stretch>
                        </a:blipFill>
                      </a:tcPr>
                    </a:tc>
                    <a:extLst>
                      <a:ext uri="{0D108BD9-81ED-4DB2-BD59-A6C34878D82A}">
                        <a16:rowId xmlns:a16="http://schemas.microsoft.com/office/drawing/2014/main" val="518301015"/>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状态</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机器人当前时刻所处方格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911582"/>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动作</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每次移动一个方格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939818"/>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奖励</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746" t="-346602" r="-299" b="-1942"/>
                          </a:stretch>
                        </a:blipFill>
                      </a:tcPr>
                    </a:tc>
                    <a:extLst>
                      <a:ext uri="{0D108BD9-81ED-4DB2-BD59-A6C34878D82A}">
                        <a16:rowId xmlns:a16="http://schemas.microsoft.com/office/drawing/2014/main" val="320540184"/>
                      </a:ext>
                    </a:extLst>
                  </a:tr>
                </a:tbl>
              </a:graphicData>
            </a:graphic>
          </p:graphicFrame>
        </mc:Fallback>
      </mc:AlternateContent>
    </p:spTree>
    <p:extLst>
      <p:ext uri="{BB962C8B-B14F-4D97-AF65-F5344CB8AC3E}">
        <p14:creationId xmlns:p14="http://schemas.microsoft.com/office/powerpoint/2010/main" val="8407745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8855</TotalTime>
  <Words>9309</Words>
  <Application>Microsoft Office PowerPoint</Application>
  <PresentationFormat>宽屏</PresentationFormat>
  <Paragraphs>534</Paragraphs>
  <Slides>56</Slides>
  <Notes>56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56</vt:i4>
      </vt:variant>
    </vt:vector>
  </HeadingPairs>
  <TitlesOfParts>
    <vt:vector size="71" baseType="lpstr">
      <vt:lpstr>等线</vt:lpstr>
      <vt:lpstr>方正美黑简体</vt:lpstr>
      <vt:lpstr>方正颜宋简体_大</vt:lpstr>
      <vt:lpstr>方正颜宋简体_中</vt:lpstr>
      <vt:lpstr>汉仪玄宋..</vt:lpstr>
      <vt:lpstr>黑体</vt:lpstr>
      <vt:lpstr>华文中宋</vt:lpstr>
      <vt:lpstr>微软雅黑</vt:lpstr>
      <vt:lpstr>Arial</vt:lpstr>
      <vt:lpstr>Bauhaus 93</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炜 周</cp:lastModifiedBy>
  <cp:revision>957</cp:revision>
  <dcterms:created xsi:type="dcterms:W3CDTF">2023-07-27T09:00:19Z</dcterms:created>
  <dcterms:modified xsi:type="dcterms:W3CDTF">2024-06-23T00:42:00Z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99C1EA3A909EDAC79730C264AE7BE5BF_42</vt:lpwstr>
  </property>
  <property fmtid="{D5CDD505-2E9C-101B-9397-08002B2CF9AE}" pid="3" name="KSOProductBuildVer">
    <vt:lpwstr>2052-5.4.0.7910</vt:lpwstr>
  </property>
</Properties>
</file>